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62" r:id="rId2"/>
    <p:sldId id="310" r:id="rId3"/>
    <p:sldId id="300" r:id="rId4"/>
    <p:sldId id="311" r:id="rId5"/>
    <p:sldId id="312" r:id="rId6"/>
    <p:sldId id="313" r:id="rId7"/>
    <p:sldId id="314" r:id="rId8"/>
    <p:sldId id="315" r:id="rId9"/>
    <p:sldId id="316" r:id="rId10"/>
    <p:sldId id="318" r:id="rId11"/>
    <p:sldId id="319" r:id="rId12"/>
    <p:sldId id="320" r:id="rId13"/>
    <p:sldId id="321" r:id="rId14"/>
    <p:sldId id="322" r:id="rId15"/>
    <p:sldId id="347" r:id="rId16"/>
    <p:sldId id="348" r:id="rId17"/>
    <p:sldId id="349" r:id="rId18"/>
    <p:sldId id="351" r:id="rId19"/>
    <p:sldId id="352" r:id="rId20"/>
    <p:sldId id="353" r:id="rId21"/>
    <p:sldId id="354" r:id="rId22"/>
    <p:sldId id="355" r:id="rId23"/>
    <p:sldId id="357" r:id="rId24"/>
    <p:sldId id="358" r:id="rId25"/>
    <p:sldId id="323" r:id="rId26"/>
    <p:sldId id="324" r:id="rId27"/>
    <p:sldId id="341" r:id="rId28"/>
    <p:sldId id="342" r:id="rId29"/>
    <p:sldId id="344" r:id="rId30"/>
    <p:sldId id="359" r:id="rId31"/>
    <p:sldId id="326" r:id="rId32"/>
    <p:sldId id="307" r:id="rId33"/>
    <p:sldId id="328" r:id="rId34"/>
    <p:sldId id="329" r:id="rId35"/>
    <p:sldId id="330" r:id="rId36"/>
    <p:sldId id="331" r:id="rId37"/>
    <p:sldId id="332" r:id="rId38"/>
    <p:sldId id="333" r:id="rId39"/>
    <p:sldId id="334" r:id="rId40"/>
    <p:sldId id="335" r:id="rId41"/>
    <p:sldId id="364" r:id="rId42"/>
    <p:sldId id="360" r:id="rId43"/>
    <p:sldId id="340" r:id="rId44"/>
    <p:sldId id="3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48"/>
    <p:restoredTop sz="94674"/>
  </p:normalViewPr>
  <p:slideViewPr>
    <p:cSldViewPr snapToGrid="0" snapToObjects="1">
      <p:cViewPr>
        <p:scale>
          <a:sx n="70" d="100"/>
          <a:sy n="70" d="100"/>
        </p:scale>
        <p:origin x="816" y="1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55BE5-6858-E74F-AC0F-F6806A6BD0BA}" type="datetimeFigureOut">
              <a:rPr lang="en-US" smtClean="0"/>
              <a:t>7/12/18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B0FB7-DEC1-364E-97C2-C3B9663E11B9}" type="slidenum">
              <a:rPr lang="en-US" smtClean="0"/>
              <a:t>‹#›</a:t>
            </a:fld>
            <a:endParaRPr lang="en-US"/>
          </a:p>
        </p:txBody>
      </p:sp>
    </p:spTree>
    <p:extLst>
      <p:ext uri="{BB962C8B-B14F-4D97-AF65-F5344CB8AC3E}">
        <p14:creationId xmlns:p14="http://schemas.microsoft.com/office/powerpoint/2010/main" val="345989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guykawasaki.com/books/the-art-of-social-media/" TargetMode="External"/><Relationship Id="rId3" Type="http://schemas.openxmlformats.org/officeDocument/2006/relationships/hyperlink" Target="https://www.canva.com/" TargetMode="External"/><Relationship Id="rId7" Type="http://schemas.openxmlformats.org/officeDocument/2006/relationships/hyperlink" Target="https://guykawasaki.com/books/the-art-of-th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ikimediafoundation.org/wiki/Former_Board_of_Trustees_members#Guy_Kawasaki" TargetMode="External"/><Relationship Id="rId5" Type="http://schemas.openxmlformats.org/officeDocument/2006/relationships/hyperlink" Target="http://facultybio.haas.berkeley.edu/faculty-list/kawasaki-guy/" TargetMode="External"/><Relationship Id="rId10" Type="http://schemas.openxmlformats.org/officeDocument/2006/relationships/hyperlink" Target="https://guykawasaki.com/books/" TargetMode="External"/><Relationship Id="rId4" Type="http://schemas.openxmlformats.org/officeDocument/2006/relationships/hyperlink" Target="https://www.mercedes-benz.com/en/mercedes-benz/lifestyle/friends/guy-kawasaki-the-evangelist/" TargetMode="External"/><Relationship Id="rId9" Type="http://schemas.openxmlformats.org/officeDocument/2006/relationships/hyperlink" Target="https://guykawasaki.com/books/enchantmen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85A8E21-568F-EF48-A8F4-F52B189C9F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2F8D32B-DF8F-4C4C-976F-03754FF6D0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Date Placeholder 3">
            <a:extLst>
              <a:ext uri="{FF2B5EF4-FFF2-40B4-BE49-F238E27FC236}">
                <a16:creationId xmlns:a16="http://schemas.microsoft.com/office/drawing/2014/main" id="{37F97540-B0BA-FA40-A1DC-B9326E5F2D8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endParaRPr lang="en-GB" altLang="en-US"/>
          </a:p>
        </p:txBody>
      </p:sp>
      <p:sp>
        <p:nvSpPr>
          <p:cNvPr id="31749" name="Slide Number Placeholder 4">
            <a:extLst>
              <a:ext uri="{FF2B5EF4-FFF2-40B4-BE49-F238E27FC236}">
                <a16:creationId xmlns:a16="http://schemas.microsoft.com/office/drawing/2014/main" id="{B0B2FE62-E028-164E-BEAA-E3217CC826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fld id="{0C87DF21-3802-3B42-9BEF-745ACCEDA5E2}" type="slidenum">
              <a:rPr lang="en-GB" altLang="en-US" smtClean="0"/>
              <a:pPr/>
              <a:t>2</a:t>
            </a:fld>
            <a:endParaRPr lang="en-GB" altLang="en-US"/>
          </a:p>
        </p:txBody>
      </p:sp>
    </p:spTree>
    <p:extLst>
      <p:ext uri="{BB962C8B-B14F-4D97-AF65-F5344CB8AC3E}">
        <p14:creationId xmlns:p14="http://schemas.microsoft.com/office/powerpoint/2010/main" val="84144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4717E3B-C3FB-EF40-997A-D4C114A015B9}"/>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t>APROPOS PRODUCTIONS LTD.</a:t>
            </a:r>
          </a:p>
        </p:txBody>
      </p:sp>
      <p:sp>
        <p:nvSpPr>
          <p:cNvPr id="68611" name="Rectangle 3">
            <a:extLst>
              <a:ext uri="{FF2B5EF4-FFF2-40B4-BE49-F238E27FC236}">
                <a16:creationId xmlns:a16="http://schemas.microsoft.com/office/drawing/2014/main" id="{113FB652-4149-9C46-B91A-76CA4D1C9F8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US" altLang="en-US">
              <a:ea typeface="MS PGothic" panose="020B0600070205080204" pitchFamily="34" charset="-128"/>
              <a:cs typeface="ヒラギノ角ゴ ProN W3" panose="020B0300000000000000" pitchFamily="34" charset="-128"/>
            </a:endParaRPr>
          </a:p>
        </p:txBody>
      </p:sp>
      <p:sp>
        <p:nvSpPr>
          <p:cNvPr id="68612" name="Rectangle 6">
            <a:extLst>
              <a:ext uri="{FF2B5EF4-FFF2-40B4-BE49-F238E27FC236}">
                <a16:creationId xmlns:a16="http://schemas.microsoft.com/office/drawing/2014/main" id="{42F98BD7-CAF9-9347-A308-26CC5E04088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t>POWERPOINT HANDOUT</a:t>
            </a:r>
          </a:p>
        </p:txBody>
      </p:sp>
      <p:sp>
        <p:nvSpPr>
          <p:cNvPr id="68613" name="Rectangle 7">
            <a:extLst>
              <a:ext uri="{FF2B5EF4-FFF2-40B4-BE49-F238E27FC236}">
                <a16:creationId xmlns:a16="http://schemas.microsoft.com/office/drawing/2014/main" id="{7F8EB8FE-C305-8C46-9BC1-9809B77119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9A0DB0-745C-9F4D-9692-B154B67534D3}" type="slidenum">
              <a:rPr lang="en-US" altLang="en-US" smtClean="0">
                <a:ea typeface="MS PGothic" panose="020B0600070205080204" pitchFamily="34" charset="-128"/>
                <a:cs typeface="ヒラギノ角ゴ ProN W3" panose="020B0300000000000000" pitchFamily="34" charset="-128"/>
              </a:rPr>
              <a:pPr>
                <a:spcBef>
                  <a:spcPct val="0"/>
                </a:spcBef>
              </a:pPr>
              <a:t>25</a:t>
            </a:fld>
            <a:endParaRPr lang="en-US" altLang="en-US">
              <a:ea typeface="MS PGothic" panose="020B0600070205080204" pitchFamily="34" charset="-128"/>
              <a:cs typeface="ヒラギノ角ゴ ProN W3" panose="020B0300000000000000" pitchFamily="34" charset="-128"/>
            </a:endParaRPr>
          </a:p>
        </p:txBody>
      </p:sp>
      <p:sp>
        <p:nvSpPr>
          <p:cNvPr id="68614" name="Rectangle 2">
            <a:extLst>
              <a:ext uri="{FF2B5EF4-FFF2-40B4-BE49-F238E27FC236}">
                <a16:creationId xmlns:a16="http://schemas.microsoft.com/office/drawing/2014/main" id="{8B1B2F86-1CBB-AF49-BD17-6A6AC63215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5" name="Rectangle 3">
            <a:extLst>
              <a:ext uri="{FF2B5EF4-FFF2-40B4-BE49-F238E27FC236}">
                <a16:creationId xmlns:a16="http://schemas.microsoft.com/office/drawing/2014/main" id="{584E4DA2-FC41-C341-9288-3DFAFBC93C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ea typeface="MS PGothic" panose="020B0600070205080204" pitchFamily="34" charset="-128"/>
            </a:endParaRPr>
          </a:p>
        </p:txBody>
      </p:sp>
    </p:spTree>
    <p:extLst>
      <p:ext uri="{BB962C8B-B14F-4D97-AF65-F5344CB8AC3E}">
        <p14:creationId xmlns:p14="http://schemas.microsoft.com/office/powerpoint/2010/main" val="233603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7484CF3-78A2-DE49-8F33-F4B28C998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DB963DC-B9C4-3C40-AAE3-0A0A42D05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panose="020B0600070205080204" pitchFamily="34" charset="-128"/>
              </a:rPr>
              <a:t>Source Toni Wilson</a:t>
            </a:r>
          </a:p>
        </p:txBody>
      </p:sp>
      <p:sp>
        <p:nvSpPr>
          <p:cNvPr id="70660" name="Date Placeholder 3">
            <a:extLst>
              <a:ext uri="{FF2B5EF4-FFF2-40B4-BE49-F238E27FC236}">
                <a16:creationId xmlns:a16="http://schemas.microsoft.com/office/drawing/2014/main" id="{957DEE7D-D48F-3E4F-8DAC-D492398E146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endParaRPr lang="en-GB" altLang="en-US">
              <a:solidFill>
                <a:schemeClr val="tx1"/>
              </a:solidFill>
              <a:latin typeface="Calibri" panose="020F0502020204030204" pitchFamily="34" charset="0"/>
              <a:ea typeface="MS PGothic" panose="020B0600070205080204" pitchFamily="34" charset="-128"/>
            </a:endParaRPr>
          </a:p>
        </p:txBody>
      </p:sp>
      <p:sp>
        <p:nvSpPr>
          <p:cNvPr id="70661" name="Slide Number Placeholder 4">
            <a:extLst>
              <a:ext uri="{FF2B5EF4-FFF2-40B4-BE49-F238E27FC236}">
                <a16:creationId xmlns:a16="http://schemas.microsoft.com/office/drawing/2014/main" id="{2D3F2944-D802-3145-81FA-DAFBEEAD3E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E3C76E-0EC5-E140-A4CC-33F85BF12D01}" type="slidenum">
              <a:rPr lang="en-GB" altLang="en-US" smtClean="0">
                <a:ea typeface="MS PGothic" panose="020B0600070205080204" pitchFamily="34" charset="-128"/>
                <a:cs typeface="ヒラギノ角ゴ ProN W3" panose="020B0300000000000000" pitchFamily="34" charset="-128"/>
              </a:rPr>
              <a:pPr>
                <a:spcBef>
                  <a:spcPct val="0"/>
                </a:spcBef>
              </a:pPr>
              <a:t>26</a:t>
            </a:fld>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78819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9A39FF9C-128E-1949-85DA-B738499738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815B361-B422-834C-842B-AE78EB24BC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MS PGothic" panose="020B0600070205080204" pitchFamily="34" charset="-128"/>
              </a:rPr>
              <a:t>FEAR TRUTH #1</a:t>
            </a:r>
          </a:p>
          <a:p>
            <a:r>
              <a:rPr lang="en-GB" altLang="en-US" b="1">
                <a:ea typeface="MS PGothic" panose="020B0600070205080204" pitchFamily="34" charset="-128"/>
              </a:rPr>
              <a:t>The fear will never go away as long as you continue to grow!</a:t>
            </a:r>
            <a:br>
              <a:rPr lang="en-GB" altLang="en-US">
                <a:ea typeface="MS PGothic" panose="020B0600070205080204" pitchFamily="34" charset="-128"/>
              </a:rPr>
            </a:br>
            <a:r>
              <a:rPr lang="en-GB" altLang="en-US">
                <a:ea typeface="MS PGothic" panose="020B0600070205080204" pitchFamily="34" charset="-128"/>
              </a:rPr>
              <a:t>Every time you take a step into the unknown, you experience fear. There is no point in saying, "When I am no longer afraid, then I will do it." You'll be waiting for a long time. The fear is part of the package.</a:t>
            </a:r>
          </a:p>
          <a:p>
            <a:r>
              <a:rPr lang="en-GB" altLang="en-US">
                <a:ea typeface="MS PGothic" panose="020B0600070205080204" pitchFamily="34" charset="-128"/>
              </a:rPr>
              <a:t>FEAR TRUTH #2</a:t>
            </a:r>
          </a:p>
          <a:p>
            <a:r>
              <a:rPr lang="en-GB" altLang="en-US" b="1">
                <a:ea typeface="MS PGothic" panose="020B0600070205080204" pitchFamily="34" charset="-128"/>
              </a:rPr>
              <a:t>The only way to get rid of the fear of doing something is to go out and…do it!</a:t>
            </a:r>
            <a:br>
              <a:rPr lang="en-GB" altLang="en-US">
                <a:ea typeface="MS PGothic" panose="020B0600070205080204" pitchFamily="34" charset="-128"/>
              </a:rPr>
            </a:br>
            <a:r>
              <a:rPr lang="en-GB" altLang="en-US">
                <a:ea typeface="MS PGothic" panose="020B0600070205080204" pitchFamily="34" charset="-128"/>
              </a:rPr>
              <a:t>When you do it often enough, you will no longer be afraid in that particular situation. You will have faced the unknown and you will have handled it. Then new challenges await you, which certainly add to the excitement in living.</a:t>
            </a:r>
          </a:p>
          <a:p>
            <a:r>
              <a:rPr lang="en-GB" altLang="en-US">
                <a:ea typeface="MS PGothic" panose="020B0600070205080204" pitchFamily="34" charset="-128"/>
              </a:rPr>
              <a:t>FEAR TRUTH #3</a:t>
            </a:r>
          </a:p>
          <a:p>
            <a:r>
              <a:rPr lang="en-GB" altLang="en-US" b="1">
                <a:ea typeface="MS PGothic" panose="020B0600070205080204" pitchFamily="34" charset="-128"/>
              </a:rPr>
              <a:t>The only way to feel better about yourself is to go out and…do it!</a:t>
            </a:r>
            <a:br>
              <a:rPr lang="en-GB" altLang="en-US">
                <a:ea typeface="MS PGothic" panose="020B0600070205080204" pitchFamily="34" charset="-128"/>
              </a:rPr>
            </a:br>
            <a:r>
              <a:rPr lang="en-GB" altLang="en-US">
                <a:ea typeface="MS PGothic" panose="020B0600070205080204" pitchFamily="34" charset="-128"/>
              </a:rPr>
              <a:t>With each little step you take into unknown territory, a pattern of strength develops. You begin feeling stronger and stronger and stronger.</a:t>
            </a:r>
          </a:p>
          <a:p>
            <a:r>
              <a:rPr lang="en-GB" altLang="en-US">
                <a:ea typeface="MS PGothic" panose="020B0600070205080204" pitchFamily="34" charset="-128"/>
              </a:rPr>
              <a:t>FEAR TRUTH #4</a:t>
            </a:r>
          </a:p>
          <a:p>
            <a:r>
              <a:rPr lang="en-GB" altLang="en-US" b="1">
                <a:ea typeface="MS PGothic" panose="020B0600070205080204" pitchFamily="34" charset="-128"/>
              </a:rPr>
              <a:t>Not only are you afraid when facing the unknown, so is everyone else!</a:t>
            </a:r>
            <a:br>
              <a:rPr lang="en-GB" altLang="en-US">
                <a:ea typeface="MS PGothic" panose="020B0600070205080204" pitchFamily="34" charset="-128"/>
              </a:rPr>
            </a:br>
            <a:r>
              <a:rPr lang="en-GB" altLang="en-US">
                <a:ea typeface="MS PGothic" panose="020B0600070205080204" pitchFamily="34" charset="-128"/>
              </a:rPr>
              <a:t>This should be a relief. You are not the only one out there feeling fear. Everyone feels fear when taking a step into the unknown. Yes, all those people who have succeeded in doing what they have wanted to do in life have felt the fear - and did it anyway. So can you!</a:t>
            </a:r>
          </a:p>
          <a:p>
            <a:r>
              <a:rPr lang="en-GB" altLang="en-US">
                <a:ea typeface="MS PGothic" panose="020B0600070205080204" pitchFamily="34" charset="-128"/>
              </a:rPr>
              <a:t>FEAR TRUTH #5</a:t>
            </a:r>
          </a:p>
          <a:p>
            <a:r>
              <a:rPr lang="en-GB" altLang="en-US" b="1">
                <a:ea typeface="MS PGothic" panose="020B0600070205080204" pitchFamily="34" charset="-128"/>
              </a:rPr>
              <a:t>Pushing through fear is less frightening than living with the bigger underlying fear that comes from a feeling of helplessness!</a:t>
            </a:r>
            <a:br>
              <a:rPr lang="en-GB" altLang="en-US">
                <a:ea typeface="MS PGothic" panose="020B0600070205080204" pitchFamily="34" charset="-128"/>
              </a:rPr>
            </a:br>
            <a:r>
              <a:rPr lang="en-GB" altLang="en-US">
                <a:ea typeface="MS PGothic" panose="020B0600070205080204" pitchFamily="34" charset="-128"/>
              </a:rPr>
              <a:t>This is the one truth that some people have difficulty understanding. When you push through the fear, you will feel such a sense of relief as your feeling of helplessness subsides. You will wonder why you did not take action sooner. You will become more and more aware that you can truly handle anything that life hands you.</a:t>
            </a:r>
          </a:p>
          <a:p>
            <a:r>
              <a:rPr lang="en-GB" altLang="en-US">
                <a:ea typeface="MS PGothic" panose="020B0600070205080204" pitchFamily="34" charset="-128"/>
              </a:rPr>
              <a:t>Copyright © 1987-2012 Susan Jeffers, Ph.D. All rights reserved.</a:t>
            </a:r>
          </a:p>
          <a:p>
            <a:endParaRPr lang="en-US" altLang="en-US"/>
          </a:p>
        </p:txBody>
      </p:sp>
      <p:sp>
        <p:nvSpPr>
          <p:cNvPr id="72708" name="Slide Number Placeholder 3">
            <a:extLst>
              <a:ext uri="{FF2B5EF4-FFF2-40B4-BE49-F238E27FC236}">
                <a16:creationId xmlns:a16="http://schemas.microsoft.com/office/drawing/2014/main" id="{3F66CAA2-EAB3-4B42-80B2-5BEB4D55CB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fld id="{AC548110-6179-FF43-8702-69ECA7E3041C}" type="slidenum">
              <a:rPr lang="en-US" altLang="en-US" smtClean="0"/>
              <a:pPr/>
              <a:t>27</a:t>
            </a:fld>
            <a:endParaRPr lang="en-US" altLang="en-US"/>
          </a:p>
        </p:txBody>
      </p:sp>
    </p:spTree>
    <p:extLst>
      <p:ext uri="{BB962C8B-B14F-4D97-AF65-F5344CB8AC3E}">
        <p14:creationId xmlns:p14="http://schemas.microsoft.com/office/powerpoint/2010/main" val="40978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9D222F6-4396-C94A-AE92-CD058D314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9F5279-29F2-1D4A-ADAC-C7C092F156DC}" type="slidenum">
              <a:rPr lang="en-US" altLang="en-US" smtClean="0">
                <a:ea typeface="MS PGothic" panose="020B0600070205080204" pitchFamily="34" charset="-128"/>
                <a:cs typeface="ヒラギノ角ゴ ProN W3" panose="020B0300000000000000" pitchFamily="34" charset="-128"/>
              </a:rPr>
              <a:pPr>
                <a:spcBef>
                  <a:spcPct val="0"/>
                </a:spcBef>
              </a:pPr>
              <a:t>28</a:t>
            </a:fld>
            <a:endParaRPr lang="en-US" altLang="en-US">
              <a:ea typeface="MS PGothic" panose="020B0600070205080204" pitchFamily="34" charset="-128"/>
              <a:cs typeface="ヒラギノ角ゴ ProN W3" panose="020B0300000000000000" pitchFamily="34" charset="-128"/>
            </a:endParaRPr>
          </a:p>
        </p:txBody>
      </p:sp>
      <p:sp>
        <p:nvSpPr>
          <p:cNvPr id="74755" name="Rectangle 2">
            <a:extLst>
              <a:ext uri="{FF2B5EF4-FFF2-40B4-BE49-F238E27FC236}">
                <a16:creationId xmlns:a16="http://schemas.microsoft.com/office/drawing/2014/main" id="{FF94D30D-083C-CE40-8C06-DAB91B30A9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9ACA7A3E-74CE-B843-BDF8-D66C18CB39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74757" name="Date Placeholder 1">
            <a:extLst>
              <a:ext uri="{FF2B5EF4-FFF2-40B4-BE49-F238E27FC236}">
                <a16:creationId xmlns:a16="http://schemas.microsoft.com/office/drawing/2014/main" id="{3FDEC035-C465-814D-9178-48FD8BB4E4B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415708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6D8251F-9DF9-8541-83EC-9B7A2A7F9F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9B47F3C-9E9F-6341-8099-87264C0212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ea typeface="MS PGothic" panose="020B0600070205080204" pitchFamily="34" charset="-128"/>
              </a:rPr>
              <a:t>Content</a:t>
            </a:r>
            <a:endParaRPr lang="en-GB" altLang="en-US">
              <a:ea typeface="MS PGothic" panose="020B0600070205080204" pitchFamily="34" charset="-128"/>
            </a:endParaRPr>
          </a:p>
          <a:p>
            <a:r>
              <a:rPr lang="en-GB" altLang="en-US">
                <a:ea typeface="MS PGothic" panose="020B0600070205080204" pitchFamily="34" charset="-128"/>
              </a:rPr>
              <a:t>Structure</a:t>
            </a:r>
          </a:p>
          <a:p>
            <a:r>
              <a:rPr lang="en-GB" altLang="en-US">
                <a:ea typeface="MS PGothic" panose="020B0600070205080204" pitchFamily="34" charset="-128"/>
              </a:rPr>
              <a:t>Clarity </a:t>
            </a:r>
          </a:p>
          <a:p>
            <a:r>
              <a:rPr lang="en-GB" altLang="en-US">
                <a:ea typeface="MS PGothic" panose="020B0600070205080204" pitchFamily="34" charset="-128"/>
              </a:rPr>
              <a:t>Language </a:t>
            </a:r>
          </a:p>
          <a:p>
            <a:endParaRPr lang="en-GB" altLang="en-US">
              <a:ea typeface="MS PGothic" panose="020B0600070205080204" pitchFamily="34" charset="-128"/>
            </a:endParaRPr>
          </a:p>
          <a:p>
            <a:r>
              <a:rPr lang="en-GB" altLang="en-US">
                <a:ea typeface="MS PGothic" panose="020B0600070205080204" pitchFamily="34" charset="-128"/>
              </a:rPr>
              <a:t>HENRY V speech</a:t>
            </a:r>
          </a:p>
          <a:p>
            <a:r>
              <a:rPr lang="en-GB" altLang="en-US">
                <a:ea typeface="MS PGothic" panose="020B0600070205080204" pitchFamily="34" charset="-128"/>
              </a:rPr>
              <a:t> </a:t>
            </a:r>
          </a:p>
          <a:p>
            <a:r>
              <a:rPr lang="en-GB" altLang="en-US" b="1">
                <a:ea typeface="MS PGothic" panose="020B0600070205080204" pitchFamily="34" charset="-128"/>
              </a:rPr>
              <a:t> </a:t>
            </a:r>
            <a:endParaRPr lang="en-GB" altLang="en-US">
              <a:ea typeface="MS PGothic" panose="020B0600070205080204" pitchFamily="34" charset="-128"/>
            </a:endParaRPr>
          </a:p>
          <a:p>
            <a:r>
              <a:rPr lang="en-GB" altLang="en-US" b="1">
                <a:ea typeface="MS PGothic" panose="020B0600070205080204" pitchFamily="34" charset="-128"/>
              </a:rPr>
              <a:t>Character</a:t>
            </a:r>
            <a:endParaRPr lang="en-GB" altLang="en-US">
              <a:ea typeface="MS PGothic" panose="020B0600070205080204" pitchFamily="34" charset="-128"/>
            </a:endParaRPr>
          </a:p>
          <a:p>
            <a:r>
              <a:rPr lang="en-GB" altLang="en-US" b="1" u="sng">
                <a:ea typeface="MS PGothic" panose="020B0600070205080204" pitchFamily="34" charset="-128"/>
              </a:rPr>
              <a:t>Body language</a:t>
            </a:r>
            <a:r>
              <a:rPr lang="en-GB" altLang="en-US" b="1">
                <a:ea typeface="MS PGothic" panose="020B0600070205080204" pitchFamily="34" charset="-128"/>
              </a:rPr>
              <a:t>:</a:t>
            </a:r>
            <a:r>
              <a:rPr lang="en-GB" altLang="en-US">
                <a:ea typeface="MS PGothic" panose="020B0600070205080204" pitchFamily="34" charset="-128"/>
              </a:rPr>
              <a:t>					</a:t>
            </a:r>
            <a:r>
              <a:rPr lang="en-GB" altLang="en-US" b="1" u="sng">
                <a:ea typeface="MS PGothic" panose="020B0600070205080204" pitchFamily="34" charset="-128"/>
              </a:rPr>
              <a:t>Persona:</a:t>
            </a:r>
            <a:endParaRPr lang="en-GB" altLang="en-US">
              <a:ea typeface="MS PGothic" panose="020B0600070205080204" pitchFamily="34" charset="-128"/>
            </a:endParaRPr>
          </a:p>
          <a:p>
            <a:r>
              <a:rPr lang="en-GB" altLang="en-US">
                <a:ea typeface="MS PGothic" panose="020B0600070205080204" pitchFamily="34" charset="-128"/>
              </a:rPr>
              <a:t>Posture                       				Energy</a:t>
            </a:r>
          </a:p>
          <a:p>
            <a:r>
              <a:rPr lang="en-GB" altLang="en-US">
                <a:ea typeface="MS PGothic" panose="020B0600070205080204" pitchFamily="34" charset="-128"/>
              </a:rPr>
              <a:t>Gesture      						Dress sense</a:t>
            </a:r>
          </a:p>
          <a:p>
            <a:r>
              <a:rPr lang="en-GB" altLang="en-US">
                <a:ea typeface="MS PGothic" panose="020B0600070205080204" pitchFamily="34" charset="-128"/>
              </a:rPr>
              <a:t>Facial expression         				Warmth/authority</a:t>
            </a:r>
          </a:p>
          <a:p>
            <a:r>
              <a:rPr lang="en-GB" altLang="en-US">
                <a:ea typeface="MS PGothic" panose="020B0600070205080204" pitchFamily="34" charset="-128"/>
              </a:rPr>
              <a:t>Eye contact           					Invitation</a:t>
            </a:r>
          </a:p>
          <a:p>
            <a:r>
              <a:rPr lang="en-GB" altLang="en-US">
                <a:ea typeface="MS PGothic" panose="020B0600070205080204" pitchFamily="34" charset="-128"/>
              </a:rPr>
              <a:t> </a:t>
            </a:r>
          </a:p>
          <a:p>
            <a:r>
              <a:rPr lang="en-GB" altLang="en-US" b="1">
                <a:ea typeface="MS PGothic" panose="020B0600070205080204" pitchFamily="34" charset="-128"/>
              </a:rPr>
              <a:t> </a:t>
            </a:r>
            <a:endParaRPr lang="en-GB" altLang="en-US">
              <a:ea typeface="MS PGothic" panose="020B0600070205080204" pitchFamily="34" charset="-128"/>
            </a:endParaRPr>
          </a:p>
          <a:p>
            <a:r>
              <a:rPr lang="en-GB" altLang="en-US" b="1">
                <a:ea typeface="MS PGothic" panose="020B0600070205080204" pitchFamily="34" charset="-128"/>
              </a:rPr>
              <a:t> </a:t>
            </a:r>
            <a:endParaRPr lang="en-GB" altLang="en-US">
              <a:ea typeface="MS PGothic" panose="020B0600070205080204" pitchFamily="34" charset="-128"/>
            </a:endParaRPr>
          </a:p>
          <a:p>
            <a:r>
              <a:rPr lang="en-GB" altLang="en-US" b="1">
                <a:ea typeface="MS PGothic" panose="020B0600070205080204" pitchFamily="34" charset="-128"/>
              </a:rPr>
              <a:t> </a:t>
            </a:r>
            <a:endParaRPr lang="en-GB" altLang="en-US">
              <a:ea typeface="MS PGothic" panose="020B0600070205080204" pitchFamily="34" charset="-128"/>
            </a:endParaRPr>
          </a:p>
          <a:p>
            <a:r>
              <a:rPr lang="en-GB" altLang="en-US" b="1">
                <a:ea typeface="MS PGothic" panose="020B0600070205080204" pitchFamily="34" charset="-128"/>
              </a:rPr>
              <a:t>Craft</a:t>
            </a:r>
            <a:endParaRPr lang="en-GB" altLang="en-US">
              <a:ea typeface="MS PGothic" panose="020B0600070205080204" pitchFamily="34" charset="-128"/>
            </a:endParaRPr>
          </a:p>
          <a:p>
            <a:r>
              <a:rPr lang="en-GB" altLang="en-US" b="1">
                <a:ea typeface="MS PGothic" panose="020B0600070205080204" pitchFamily="34" charset="-128"/>
              </a:rPr>
              <a:t> </a:t>
            </a:r>
            <a:endParaRPr lang="en-GB" altLang="en-US">
              <a:ea typeface="MS PGothic" panose="020B0600070205080204" pitchFamily="34" charset="-128"/>
            </a:endParaRPr>
          </a:p>
          <a:p>
            <a:r>
              <a:rPr lang="en-GB" altLang="en-US">
                <a:ea typeface="MS PGothic" panose="020B0600070205080204" pitchFamily="34" charset="-128"/>
              </a:rPr>
              <a:t>Vocal qualities</a:t>
            </a:r>
          </a:p>
          <a:p>
            <a:r>
              <a:rPr lang="en-GB" altLang="en-US">
                <a:ea typeface="MS PGothic" panose="020B0600070205080204" pitchFamily="34" charset="-128"/>
              </a:rPr>
              <a:t>Volume</a:t>
            </a:r>
          </a:p>
          <a:p>
            <a:r>
              <a:rPr lang="en-GB" altLang="en-US">
                <a:ea typeface="MS PGothic" panose="020B0600070205080204" pitchFamily="34" charset="-128"/>
              </a:rPr>
              <a:t>Voice tone</a:t>
            </a:r>
          </a:p>
          <a:p>
            <a:r>
              <a:rPr lang="en-GB" altLang="en-US">
                <a:ea typeface="MS PGothic" panose="020B0600070205080204" pitchFamily="34" charset="-128"/>
              </a:rPr>
              <a:t>Rate of speed</a:t>
            </a:r>
          </a:p>
          <a:p>
            <a:r>
              <a:rPr lang="en-GB" altLang="en-US">
                <a:ea typeface="MS PGothic" panose="020B0600070205080204" pitchFamily="34" charset="-128"/>
              </a:rPr>
              <a:t>Diction</a:t>
            </a:r>
          </a:p>
        </p:txBody>
      </p:sp>
      <p:sp>
        <p:nvSpPr>
          <p:cNvPr id="76804" name="Slide Number Placeholder 3">
            <a:extLst>
              <a:ext uri="{FF2B5EF4-FFF2-40B4-BE49-F238E27FC236}">
                <a16:creationId xmlns:a16="http://schemas.microsoft.com/office/drawing/2014/main" id="{D0652BE3-F285-CB46-A9A6-5C1C0375E4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5350EF-4CFD-234C-8C10-3081566AEB58}" type="slidenum">
              <a:rPr lang="en-US" altLang="en-US" smtClean="0">
                <a:ea typeface="MS PGothic" panose="020B0600070205080204" pitchFamily="34" charset="-128"/>
                <a:cs typeface="ヒラギノ角ゴ ProN W3" panose="020B0300000000000000" pitchFamily="34" charset="-128"/>
              </a:rPr>
              <a:pPr>
                <a:spcBef>
                  <a:spcPct val="0"/>
                </a:spcBef>
              </a:pPr>
              <a:t>29</a:t>
            </a:fld>
            <a:endParaRPr lang="en-US"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679026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A305324-E9EB-2741-BAC4-A60C5E45BE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92157DF1-F856-EF40-BF8D-2BBAB51367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81924" name="Slide Number Placeholder 3">
            <a:extLst>
              <a:ext uri="{FF2B5EF4-FFF2-40B4-BE49-F238E27FC236}">
                <a16:creationId xmlns:a16="http://schemas.microsoft.com/office/drawing/2014/main" id="{37E4AC8B-5D02-B246-8238-635AD95146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C256E6-27C0-164D-97BD-88A392998029}" type="slidenum">
              <a:rPr lang="en-GB" altLang="en-US" smtClean="0">
                <a:ea typeface="MS PGothic" panose="020B0600070205080204" pitchFamily="34" charset="-128"/>
                <a:cs typeface="ヒラギノ角ゴ ProN W3" panose="020B0300000000000000" pitchFamily="34" charset="-128"/>
              </a:rPr>
              <a:pPr>
                <a:spcBef>
                  <a:spcPct val="0"/>
                </a:spcBef>
              </a:pPr>
              <a:t>33</a:t>
            </a:fld>
            <a:endParaRPr lang="en-GB" altLang="en-US">
              <a:ea typeface="MS PGothic" panose="020B0600070205080204" pitchFamily="34" charset="-128"/>
              <a:cs typeface="ヒラギノ角ゴ ProN W3" panose="020B0300000000000000" pitchFamily="34" charset="-128"/>
            </a:endParaRPr>
          </a:p>
        </p:txBody>
      </p:sp>
      <p:sp>
        <p:nvSpPr>
          <p:cNvPr id="81925" name="Date Placeholder 1">
            <a:extLst>
              <a:ext uri="{FF2B5EF4-FFF2-40B4-BE49-F238E27FC236}">
                <a16:creationId xmlns:a16="http://schemas.microsoft.com/office/drawing/2014/main" id="{1D9C74CB-C790-2243-99D0-CD094347EB7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76231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8C2DC77A-1117-E241-BF18-D66FCCB215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A3677139-CDDD-5D4C-94D1-9C35EA5176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83972" name="Slide Number Placeholder 3">
            <a:extLst>
              <a:ext uri="{FF2B5EF4-FFF2-40B4-BE49-F238E27FC236}">
                <a16:creationId xmlns:a16="http://schemas.microsoft.com/office/drawing/2014/main" id="{54F768F1-2B3B-3B40-B88F-E492EBD64C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D355B8-6972-EC43-84B4-5238EB552483}" type="slidenum">
              <a:rPr lang="en-GB" altLang="en-US" smtClean="0">
                <a:ea typeface="MS PGothic" panose="020B0600070205080204" pitchFamily="34" charset="-128"/>
                <a:cs typeface="ヒラギノ角ゴ ProN W3" panose="020B0300000000000000" pitchFamily="34" charset="-128"/>
              </a:rPr>
              <a:pPr>
                <a:spcBef>
                  <a:spcPct val="0"/>
                </a:spcBef>
              </a:pPr>
              <a:t>34</a:t>
            </a:fld>
            <a:endParaRPr lang="en-GB" altLang="en-US">
              <a:ea typeface="MS PGothic" panose="020B0600070205080204" pitchFamily="34" charset="-128"/>
              <a:cs typeface="ヒラギノ角ゴ ProN W3" panose="020B0300000000000000" pitchFamily="34" charset="-128"/>
            </a:endParaRPr>
          </a:p>
        </p:txBody>
      </p:sp>
      <p:sp>
        <p:nvSpPr>
          <p:cNvPr id="83973" name="Date Placeholder 4">
            <a:extLst>
              <a:ext uri="{FF2B5EF4-FFF2-40B4-BE49-F238E27FC236}">
                <a16:creationId xmlns:a16="http://schemas.microsoft.com/office/drawing/2014/main" id="{FD4CF815-0594-3942-B296-6E4BE92D25F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113393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5FF1C10-149A-6D42-BA4A-96DAB448CF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E7559BD3-59F6-164C-8552-AB608C3B5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86020" name="Slide Number Placeholder 3">
            <a:extLst>
              <a:ext uri="{FF2B5EF4-FFF2-40B4-BE49-F238E27FC236}">
                <a16:creationId xmlns:a16="http://schemas.microsoft.com/office/drawing/2014/main" id="{43C69720-C302-FD43-B00F-80AA688E8E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08DE3E-DE30-BD42-8F9A-8F657E612A37}" type="slidenum">
              <a:rPr lang="en-GB" altLang="en-US" smtClean="0">
                <a:ea typeface="MS PGothic" panose="020B0600070205080204" pitchFamily="34" charset="-128"/>
                <a:cs typeface="ヒラギノ角ゴ ProN W3" panose="020B0300000000000000" pitchFamily="34" charset="-128"/>
              </a:rPr>
              <a:pPr>
                <a:spcBef>
                  <a:spcPct val="0"/>
                </a:spcBef>
              </a:pPr>
              <a:t>35</a:t>
            </a:fld>
            <a:endParaRPr lang="en-GB" altLang="en-US">
              <a:ea typeface="MS PGothic" panose="020B0600070205080204" pitchFamily="34" charset="-128"/>
              <a:cs typeface="ヒラギノ角ゴ ProN W3" panose="020B0300000000000000" pitchFamily="34" charset="-128"/>
            </a:endParaRPr>
          </a:p>
        </p:txBody>
      </p:sp>
      <p:sp>
        <p:nvSpPr>
          <p:cNvPr id="86021" name="Date Placeholder 1">
            <a:extLst>
              <a:ext uri="{FF2B5EF4-FFF2-40B4-BE49-F238E27FC236}">
                <a16:creationId xmlns:a16="http://schemas.microsoft.com/office/drawing/2014/main" id="{4DBAF643-8777-3343-AF83-B842D54ED06A}"/>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317501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B8CF34A3-D2EF-E343-A4FA-752B43B76E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9E5D24-35B0-3340-81D2-644B2F4C63C2}" type="slidenum">
              <a:rPr lang="en-US" altLang="en-US" smtClean="0">
                <a:ea typeface="MS PGothic" panose="020B0600070205080204" pitchFamily="34" charset="-128"/>
                <a:cs typeface="ヒラギノ角ゴ ProN W3" panose="020B0300000000000000" pitchFamily="34" charset="-128"/>
              </a:rPr>
              <a:pPr>
                <a:spcBef>
                  <a:spcPct val="0"/>
                </a:spcBef>
              </a:pPr>
              <a:t>36</a:t>
            </a:fld>
            <a:endParaRPr lang="en-US" altLang="en-US">
              <a:ea typeface="MS PGothic" panose="020B0600070205080204" pitchFamily="34" charset="-128"/>
              <a:cs typeface="ヒラギノ角ゴ ProN W3" panose="020B0300000000000000" pitchFamily="34" charset="-128"/>
            </a:endParaRPr>
          </a:p>
        </p:txBody>
      </p:sp>
      <p:sp>
        <p:nvSpPr>
          <p:cNvPr id="88067" name="Rectangle 2">
            <a:extLst>
              <a:ext uri="{FF2B5EF4-FFF2-40B4-BE49-F238E27FC236}">
                <a16:creationId xmlns:a16="http://schemas.microsoft.com/office/drawing/2014/main" id="{A37A3792-7582-B84B-A032-EAB2300B0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94CAECAB-F929-1941-A53B-0B03F231B8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ea typeface="MS PGothic" panose="020B0600070205080204" pitchFamily="34" charset="-128"/>
            </a:endParaRPr>
          </a:p>
        </p:txBody>
      </p:sp>
      <p:sp>
        <p:nvSpPr>
          <p:cNvPr id="88069" name="Date Placeholder 1">
            <a:extLst>
              <a:ext uri="{FF2B5EF4-FFF2-40B4-BE49-F238E27FC236}">
                <a16:creationId xmlns:a16="http://schemas.microsoft.com/office/drawing/2014/main" id="{9D48BB86-8522-3D44-9884-0EBB8A11239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4237983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749DBE15-5CEB-DD4E-8216-26AA8213A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9F09A23-E9A6-6C4D-ACC9-F41244D5A1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90116" name="Slide Number Placeholder 3">
            <a:extLst>
              <a:ext uri="{FF2B5EF4-FFF2-40B4-BE49-F238E27FC236}">
                <a16:creationId xmlns:a16="http://schemas.microsoft.com/office/drawing/2014/main" id="{FA4178EB-560A-F043-8887-013DD0B736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64E2C3-593E-B24F-9E18-90C7A938AFB9}" type="slidenum">
              <a:rPr lang="en-GB" altLang="en-US" smtClean="0">
                <a:ea typeface="MS PGothic" panose="020B0600070205080204" pitchFamily="34" charset="-128"/>
                <a:cs typeface="ヒラギノ角ゴ ProN W3" panose="020B0300000000000000" pitchFamily="34" charset="-128"/>
              </a:rPr>
              <a:pPr>
                <a:spcBef>
                  <a:spcPct val="0"/>
                </a:spcBef>
              </a:pPr>
              <a:t>37</a:t>
            </a:fld>
            <a:endParaRPr lang="en-GB" altLang="en-US">
              <a:ea typeface="MS PGothic" panose="020B0600070205080204" pitchFamily="34" charset="-128"/>
              <a:cs typeface="ヒラギノ角ゴ ProN W3" panose="020B0300000000000000" pitchFamily="34" charset="-128"/>
            </a:endParaRPr>
          </a:p>
        </p:txBody>
      </p:sp>
      <p:sp>
        <p:nvSpPr>
          <p:cNvPr id="90117" name="Date Placeholder 1">
            <a:extLst>
              <a:ext uri="{FF2B5EF4-FFF2-40B4-BE49-F238E27FC236}">
                <a16:creationId xmlns:a16="http://schemas.microsoft.com/office/drawing/2014/main" id="{FA42315B-7A6E-E84E-A63D-B02034C9906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00642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43942E8-6DB0-6E47-8D95-DCA2E181B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10156A5-DB0E-3A44-9E2B-25F3A7140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33796" name="Slide Number Placeholder 3">
            <a:extLst>
              <a:ext uri="{FF2B5EF4-FFF2-40B4-BE49-F238E27FC236}">
                <a16:creationId xmlns:a16="http://schemas.microsoft.com/office/drawing/2014/main" id="{1174414C-8D11-9F46-B9A7-47CF6CBA7A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5E2856-35F7-C442-81CB-237B22FD7595}" type="slidenum">
              <a:rPr lang="en-GB" altLang="en-US" smtClean="0">
                <a:ea typeface="MS PGothic" panose="020B0600070205080204" pitchFamily="34" charset="-128"/>
                <a:cs typeface="ヒラギノ角ゴ ProN W3" panose="020B0300000000000000" pitchFamily="34" charset="-128"/>
              </a:rPr>
              <a:pPr>
                <a:spcBef>
                  <a:spcPct val="0"/>
                </a:spcBef>
              </a:pPr>
              <a:t>3</a:t>
            </a:fld>
            <a:endParaRPr lang="en-GB" altLang="en-US">
              <a:ea typeface="MS PGothic" panose="020B0600070205080204" pitchFamily="34" charset="-128"/>
              <a:cs typeface="ヒラギノ角ゴ ProN W3" panose="020B0300000000000000" pitchFamily="34" charset="-128"/>
            </a:endParaRPr>
          </a:p>
        </p:txBody>
      </p:sp>
      <p:sp>
        <p:nvSpPr>
          <p:cNvPr id="33797" name="Date Placeholder 1">
            <a:extLst>
              <a:ext uri="{FF2B5EF4-FFF2-40B4-BE49-F238E27FC236}">
                <a16:creationId xmlns:a16="http://schemas.microsoft.com/office/drawing/2014/main" id="{988A1751-0160-6444-BD83-1EAED6704760}"/>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3630928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0E50F4D-68A1-2644-802F-6DC75E8D5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765E436-692F-AE4F-B6EA-C1E1BD6630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93188" name="Slide Number Placeholder 3">
            <a:extLst>
              <a:ext uri="{FF2B5EF4-FFF2-40B4-BE49-F238E27FC236}">
                <a16:creationId xmlns:a16="http://schemas.microsoft.com/office/drawing/2014/main" id="{545A7652-2D39-3042-A228-407E776CB1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E57952-7472-3142-B921-BBA458B7AB1E}" type="slidenum">
              <a:rPr lang="en-GB" altLang="en-US" smtClean="0">
                <a:ea typeface="MS PGothic" panose="020B0600070205080204" pitchFamily="34" charset="-128"/>
                <a:cs typeface="ヒラギノ角ゴ ProN W3" panose="020B0300000000000000" pitchFamily="34" charset="-128"/>
              </a:rPr>
              <a:pPr>
                <a:spcBef>
                  <a:spcPct val="0"/>
                </a:spcBef>
              </a:pPr>
              <a:t>39</a:t>
            </a:fld>
            <a:endParaRPr lang="en-GB" altLang="en-US">
              <a:ea typeface="MS PGothic" panose="020B0600070205080204" pitchFamily="34" charset="-128"/>
              <a:cs typeface="ヒラギノ角ゴ ProN W3" panose="020B0300000000000000" pitchFamily="34" charset="-128"/>
            </a:endParaRPr>
          </a:p>
        </p:txBody>
      </p:sp>
      <p:sp>
        <p:nvSpPr>
          <p:cNvPr id="93189" name="Date Placeholder 1">
            <a:extLst>
              <a:ext uri="{FF2B5EF4-FFF2-40B4-BE49-F238E27FC236}">
                <a16:creationId xmlns:a16="http://schemas.microsoft.com/office/drawing/2014/main" id="{0D4E10CC-EE87-334D-9895-301E22097CD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381559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FCE888C-D137-0541-9E4A-F1D8CCCB0C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3612E39F-0BC8-874A-8D44-BA3556DD4D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95236" name="Slide Number Placeholder 3">
            <a:extLst>
              <a:ext uri="{FF2B5EF4-FFF2-40B4-BE49-F238E27FC236}">
                <a16:creationId xmlns:a16="http://schemas.microsoft.com/office/drawing/2014/main" id="{7D264584-12C9-EA45-9258-4B5221935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B3F7F4-60BB-1647-A5C3-096171A2A981}" type="slidenum">
              <a:rPr lang="en-GB" altLang="en-US" smtClean="0">
                <a:ea typeface="MS PGothic" panose="020B0600070205080204" pitchFamily="34" charset="-128"/>
                <a:cs typeface="ヒラギノ角ゴ ProN W3" panose="020B0300000000000000" pitchFamily="34" charset="-128"/>
              </a:rPr>
              <a:pPr>
                <a:spcBef>
                  <a:spcPct val="0"/>
                </a:spcBef>
              </a:pPr>
              <a:t>40</a:t>
            </a:fld>
            <a:endParaRPr lang="en-GB" altLang="en-US">
              <a:ea typeface="MS PGothic" panose="020B0600070205080204" pitchFamily="34" charset="-128"/>
              <a:cs typeface="ヒラギノ角ゴ ProN W3" panose="020B0300000000000000" pitchFamily="34" charset="-128"/>
            </a:endParaRPr>
          </a:p>
        </p:txBody>
      </p:sp>
      <p:sp>
        <p:nvSpPr>
          <p:cNvPr id="95237" name="Date Placeholder 4">
            <a:extLst>
              <a:ext uri="{FF2B5EF4-FFF2-40B4-BE49-F238E27FC236}">
                <a16:creationId xmlns:a16="http://schemas.microsoft.com/office/drawing/2014/main" id="{A3BD6FB5-9A61-2D4A-B1CA-904A4FBD80F0}"/>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01270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33DD4F2-9DE7-DD42-803D-12C08EC754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FBF5CB-2388-3C46-93F5-3B303B198A7F}" type="slidenum">
              <a:rPr lang="en-US" altLang="en-US" smtClean="0">
                <a:ea typeface="MS PGothic" panose="020B0600070205080204" pitchFamily="34" charset="-128"/>
                <a:cs typeface="ヒラギノ角ゴ ProN W3" panose="020B0300000000000000" pitchFamily="34" charset="-128"/>
              </a:rPr>
              <a:pPr>
                <a:spcBef>
                  <a:spcPct val="0"/>
                </a:spcBef>
              </a:pPr>
              <a:t>6</a:t>
            </a:fld>
            <a:endParaRPr lang="en-US" altLang="en-US">
              <a:ea typeface="MS PGothic" panose="020B0600070205080204" pitchFamily="34" charset="-128"/>
              <a:cs typeface="ヒラギノ角ゴ ProN W3" panose="020B0300000000000000" pitchFamily="34" charset="-128"/>
            </a:endParaRPr>
          </a:p>
        </p:txBody>
      </p:sp>
      <p:sp>
        <p:nvSpPr>
          <p:cNvPr id="37891" name="Rectangle 2">
            <a:extLst>
              <a:ext uri="{FF2B5EF4-FFF2-40B4-BE49-F238E27FC236}">
                <a16:creationId xmlns:a16="http://schemas.microsoft.com/office/drawing/2014/main" id="{4DC5A68A-0260-1146-8877-121B5F76376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7892" name="Rectangle 3">
            <a:extLst>
              <a:ext uri="{FF2B5EF4-FFF2-40B4-BE49-F238E27FC236}">
                <a16:creationId xmlns:a16="http://schemas.microsoft.com/office/drawing/2014/main" id="{133E1F7B-F5DD-E84B-8108-87BDD3F76F77}"/>
              </a:ext>
            </a:extLst>
          </p:cNvPr>
          <p:cNvSpPr>
            <a:spLocks noGrp="1" noChangeArrowheads="1"/>
          </p:cNvSpPr>
          <p:nvPr>
            <p:ph type="body" idx="1"/>
          </p:nvPr>
        </p:nvSpPr>
        <p:spPr bwMode="auto">
          <a:xfrm>
            <a:off x="906463" y="4714875"/>
            <a:ext cx="4984750" cy="446722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altLang="en-US"/>
          </a:p>
        </p:txBody>
      </p:sp>
      <p:sp>
        <p:nvSpPr>
          <p:cNvPr id="37893" name="Date Placeholder 1">
            <a:extLst>
              <a:ext uri="{FF2B5EF4-FFF2-40B4-BE49-F238E27FC236}">
                <a16:creationId xmlns:a16="http://schemas.microsoft.com/office/drawing/2014/main" id="{BB38C8DD-C37A-D84C-AF10-5FE26FB6E8C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106733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9B948C8-D968-1F4F-8FAB-A06F7E87FA81}"/>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36625">
              <a:spcBef>
                <a:spcPct val="30000"/>
              </a:spcBef>
              <a:defRPr sz="1200">
                <a:solidFill>
                  <a:schemeClr val="tx1"/>
                </a:solidFill>
                <a:latin typeface="Calibri" panose="020F0502020204030204" pitchFamily="34" charset="0"/>
              </a:defRPr>
            </a:lvl1pPr>
            <a:lvl2pPr marL="742950" indent="-285750" defTabSz="936625">
              <a:spcBef>
                <a:spcPct val="30000"/>
              </a:spcBef>
              <a:defRPr sz="1200">
                <a:solidFill>
                  <a:schemeClr val="tx1"/>
                </a:solidFill>
                <a:latin typeface="Calibri" panose="020F0502020204030204" pitchFamily="34" charset="0"/>
              </a:defRPr>
            </a:lvl2pPr>
            <a:lvl3pPr marL="1143000" indent="-228600" defTabSz="936625">
              <a:spcBef>
                <a:spcPct val="30000"/>
              </a:spcBef>
              <a:defRPr sz="1200">
                <a:solidFill>
                  <a:schemeClr val="tx1"/>
                </a:solidFill>
                <a:latin typeface="Calibri" panose="020F0502020204030204" pitchFamily="34" charset="0"/>
              </a:defRPr>
            </a:lvl3pPr>
            <a:lvl4pPr marL="1600200" indent="-228600" defTabSz="936625">
              <a:spcBef>
                <a:spcPct val="30000"/>
              </a:spcBef>
              <a:defRPr sz="1200">
                <a:solidFill>
                  <a:schemeClr val="tx1"/>
                </a:solidFill>
                <a:latin typeface="Calibri" panose="020F0502020204030204" pitchFamily="34" charset="0"/>
              </a:defRPr>
            </a:lvl4pPr>
            <a:lvl5pPr marL="2057400" indent="-228600" defTabSz="936625">
              <a:spcBef>
                <a:spcPct val="30000"/>
              </a:spcBef>
              <a:defRPr sz="1200">
                <a:solidFill>
                  <a:schemeClr val="tx1"/>
                </a:solidFill>
                <a:latin typeface="Calibri" panose="020F0502020204030204" pitchFamily="34" charset="0"/>
              </a:defRPr>
            </a:lvl5pPr>
            <a:lvl6pPr marL="2514600" indent="-228600" defTabSz="9366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66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66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662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C5C87B-97C1-E546-BD0E-C40A6B621549}" type="slidenum">
              <a:rPr lang="en-GB" altLang="en-US">
                <a:latin typeface="Arial" panose="020B0604020202020204" pitchFamily="34" charset="0"/>
                <a:ea typeface="MS PGothic" panose="020B0600070205080204" pitchFamily="34" charset="-128"/>
              </a:rPr>
              <a:pPr algn="r" eaLnBrk="1" hangingPunct="1">
                <a:spcBef>
                  <a:spcPct val="0"/>
                </a:spcBef>
              </a:pPr>
              <a:t>9</a:t>
            </a:fld>
            <a:endParaRPr lang="en-GB" altLang="en-US">
              <a:latin typeface="Arial" panose="020B0604020202020204" pitchFamily="34" charset="0"/>
              <a:ea typeface="MS PGothic" panose="020B0600070205080204" pitchFamily="34" charset="-128"/>
            </a:endParaRPr>
          </a:p>
        </p:txBody>
      </p:sp>
      <p:sp>
        <p:nvSpPr>
          <p:cNvPr id="41987" name="Rectangle 2">
            <a:extLst>
              <a:ext uri="{FF2B5EF4-FFF2-40B4-BE49-F238E27FC236}">
                <a16:creationId xmlns:a16="http://schemas.microsoft.com/office/drawing/2014/main" id="{F7C70E57-6AEC-394A-9445-8860E85180D8}"/>
              </a:ext>
            </a:extLst>
          </p:cNvPr>
          <p:cNvSpPr>
            <a:spLocks noGrp="1" noRot="1" noChangeAspect="1" noChangeArrowheads="1" noTextEdit="1"/>
          </p:cNvSpPr>
          <p:nvPr>
            <p:ph type="sldImg"/>
          </p:nvPr>
        </p:nvSpPr>
        <p:spPr bwMode="auto">
          <a:xfrm>
            <a:off x="103188" y="774700"/>
            <a:ext cx="6594475" cy="3709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BA592897-CAF7-DF4D-9F6D-81CB3A35FCDB}"/>
              </a:ext>
            </a:extLst>
          </p:cNvPr>
          <p:cNvSpPr>
            <a:spLocks noGrp="1" noChangeArrowheads="1"/>
          </p:cNvSpPr>
          <p:nvPr>
            <p:ph type="body" idx="1"/>
          </p:nvPr>
        </p:nvSpPr>
        <p:spPr bwMode="auto">
          <a:xfrm>
            <a:off x="908050" y="4719638"/>
            <a:ext cx="4981575" cy="4486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 Professor Emeritus of Psychology, </a:t>
            </a:r>
            <a:r>
              <a:rPr lang="en-GB" altLang="en-US" b="1"/>
              <a:t>UCLA</a:t>
            </a:r>
            <a:r>
              <a:rPr lang="en-GB" altLang="en-US"/>
              <a:t>. </a:t>
            </a:r>
            <a:r>
              <a:rPr lang="en-GB" altLang="en-US" b="1"/>
              <a:t>Mehrabian's</a:t>
            </a:r>
            <a:r>
              <a:rPr lang="en-GB" altLang="en-US"/>
              <a:t> work featured strongly (mid-late 1900s) in establishing early understanding of </a:t>
            </a:r>
            <a:r>
              <a:rPr lang="en-GB" altLang="en-US" b="1"/>
              <a:t>body language</a:t>
            </a:r>
            <a:r>
              <a:rPr lang="en-GB" altLang="en-US"/>
              <a:t> and </a:t>
            </a:r>
            <a:r>
              <a:rPr lang="en-GB" altLang="en-US" b="1"/>
              <a:t>non-verbal communication.  List of Publications: http://www.kaaj.com/psych/pub.html</a:t>
            </a:r>
            <a:endParaRPr lang="en-GB" altLang="en-US">
              <a:ea typeface="MS PGothic" panose="020B0600070205080204" pitchFamily="34" charset="-128"/>
            </a:endParaRPr>
          </a:p>
          <a:p>
            <a:pPr eaLnBrk="1" hangingPunct="1"/>
            <a:endParaRPr lang="en-GB" altLang="en-US" b="1">
              <a:ea typeface="MS PGothic" panose="020B0600070205080204" pitchFamily="34" charset="-128"/>
            </a:endParaRPr>
          </a:p>
          <a:p>
            <a:pPr eaLnBrk="1" hangingPunct="1"/>
            <a:r>
              <a:rPr lang="en-GB" altLang="en-US" b="1">
                <a:ea typeface="MS PGothic" panose="020B0600070205080204" pitchFamily="34" charset="-128"/>
              </a:rPr>
              <a:t>When incongruent: meaning the message and the emotional intention of the speaker are NOT aligned!</a:t>
            </a:r>
          </a:p>
          <a:p>
            <a:pPr eaLnBrk="1" hangingPunct="1"/>
            <a:endParaRPr lang="en-GB" altLang="en-US">
              <a:ea typeface="MS PGothic" panose="020B0600070205080204" pitchFamily="34" charset="-128"/>
            </a:endParaRPr>
          </a:p>
          <a:p>
            <a:pPr eaLnBrk="1" hangingPunct="1"/>
            <a:r>
              <a:rPr lang="en-GB" altLang="en-US">
                <a:ea typeface="MS PGothic" panose="020B0600070205080204" pitchFamily="34" charset="-128"/>
              </a:rPr>
              <a:t>People will notice your body language and vocal qualities rather that listening to the words.</a:t>
            </a:r>
          </a:p>
          <a:p>
            <a:pPr eaLnBrk="1" hangingPunct="1"/>
            <a:endParaRPr lang="en-GB" altLang="en-US">
              <a:ea typeface="MS PGothic" panose="020B0600070205080204" pitchFamily="34" charset="-128"/>
            </a:endParaRPr>
          </a:p>
          <a:p>
            <a:pPr eaLnBrk="1" hangingPunct="1"/>
            <a:r>
              <a:rPr lang="en-GB" altLang="en-US"/>
              <a:t>Professor Mehrabian (1939-) believes that there are three core elements in the effective face-to-face communication of emotions or attitudes: nonverbal behaviour (facial expressions, for example), tone of voice, and the literal meaning of the spoken word. These three essential elements, Mehrabian argues, account for how we convey our liking, or disliking, of another person. His particular focus is on the importance of such nonverbal ‘clues’ when they appear to conflict with the words used and/or the tone in which they are spoken. Mehrabian developed his early theories on this subject during the 1960s. Drawing on the findings of two experiments he conducted in 1967, he formulated the 7-38-55% communication rule.</a:t>
            </a:r>
          </a:p>
          <a:p>
            <a:pPr eaLnBrk="1" hangingPunct="1"/>
            <a:endParaRPr lang="en-GB" altLang="en-US"/>
          </a:p>
          <a:p>
            <a:r>
              <a:rPr lang="en-GB" altLang="en-US" b="1"/>
              <a:t>Life and career</a:t>
            </a:r>
          </a:p>
          <a:p>
            <a:r>
              <a:rPr lang="en-GB" altLang="en-US"/>
              <a:t>Born in Iran, Mehrabian began his academic studies in the discipline of engineering. Receiving first a Bachelor’s and then a Master’s degree in engineering from the Massachusetts Institute of Technology (MIT), Mehrabian completed his academic achievements with a PhD awarded by Clark University. Following his educational achievements, in 1964 he took up a teaching and research post at the University of California, Los Angeles (UCLA) where he is currently </a:t>
            </a:r>
          </a:p>
          <a:p>
            <a:endParaRPr lang="en-GB" altLang="en-US"/>
          </a:p>
          <a:p>
            <a:r>
              <a:rPr lang="en-GB" altLang="en-US"/>
              <a:t>Professor Emeritus of Psychology.</a:t>
            </a:r>
          </a:p>
          <a:p>
            <a:r>
              <a:rPr lang="en-GB" altLang="en-US"/>
              <a:t>Entering the discipline of psychology from an engineering background would prove to stand Mehrabian in good stead. Schooled in a subject grounded in hard evidence and testable theories, Mehrabian understood the importance of substantiating his theories and experiments with trusted formulae and measures. Consequently, he has spent much of his career developing scales to quantify and describe complex psychological data.</a:t>
            </a:r>
          </a:p>
          <a:p>
            <a:endParaRPr lang="en-GB" altLang="en-US"/>
          </a:p>
          <a:p>
            <a:r>
              <a:rPr lang="en-GB" altLang="en-US" b="1"/>
              <a:t>Key works by Albert Mehrabian</a:t>
            </a:r>
          </a:p>
          <a:p>
            <a:r>
              <a:rPr lang="en-GB" altLang="en-US" b="1"/>
              <a:t>Books</a:t>
            </a:r>
          </a:p>
          <a:p>
            <a:r>
              <a:rPr lang="en-GB" altLang="en-US" b="1"/>
              <a:t>Nonverbal communication.</a:t>
            </a:r>
            <a:r>
              <a:rPr lang="en-GB" altLang="en-US"/>
              <a:t> Piscataway, NJ, Aldine Transaction, 1972</a:t>
            </a:r>
          </a:p>
          <a:p>
            <a:r>
              <a:rPr lang="en-GB" altLang="en-US" b="1"/>
              <a:t>Silent messages: implicit communication of emotions and attitudes.</a:t>
            </a:r>
            <a:r>
              <a:rPr lang="en-GB" altLang="en-US"/>
              <a:t> 2nd ed. Belmont, Calif., Wadsworth, 1981</a:t>
            </a:r>
            <a:br>
              <a:rPr lang="en-GB" altLang="en-US"/>
            </a:br>
            <a:r>
              <a:rPr lang="en-GB" altLang="en-US"/>
              <a:t>(Originally published in 1971)</a:t>
            </a:r>
          </a:p>
          <a:p>
            <a:r>
              <a:rPr lang="en-GB" altLang="en-US" b="1"/>
              <a:t>Journal articles</a:t>
            </a:r>
          </a:p>
          <a:p>
            <a:r>
              <a:rPr lang="en-GB" altLang="en-US"/>
              <a:t>The Mehrabian myth. </a:t>
            </a:r>
            <a:r>
              <a:rPr lang="en-GB" altLang="en-US" b="1"/>
              <a:t>Training Journal</a:t>
            </a:r>
            <a:r>
              <a:rPr lang="en-GB" altLang="en-US"/>
              <a:t>, November 2008, p.34</a:t>
            </a:r>
          </a:p>
          <a:p>
            <a:r>
              <a:rPr lang="en-GB" altLang="en-US"/>
              <a:t>Pleasure-arousal-dominance: a general framework for describing and measuring individual differences in temperament. </a:t>
            </a:r>
            <a:r>
              <a:rPr lang="en-GB" altLang="en-US" b="1"/>
              <a:t>Current Psychology</a:t>
            </a:r>
            <a:r>
              <a:rPr lang="en-GB" altLang="en-US"/>
              <a:t>, 14 (4) Winter 1996, pp.261-292</a:t>
            </a:r>
          </a:p>
          <a:p>
            <a:r>
              <a:rPr lang="en-GB" altLang="en-US" b="1"/>
              <a:t>Key works by others</a:t>
            </a:r>
          </a:p>
          <a:p>
            <a:r>
              <a:rPr lang="en-GB" altLang="en-US"/>
              <a:t>Forrest, C. How to say no. </a:t>
            </a:r>
            <a:r>
              <a:rPr lang="en-GB" altLang="en-US" b="1"/>
              <a:t>Training Journal</a:t>
            </a:r>
            <a:r>
              <a:rPr lang="en-GB" altLang="en-US"/>
              <a:t>, November 2008, pp.32-35</a:t>
            </a:r>
          </a:p>
          <a:p>
            <a:endParaRPr lang="en-GB" altLang="en-US"/>
          </a:p>
          <a:p>
            <a:pPr eaLnBrk="1" hangingPunct="1"/>
            <a:endParaRPr lang="en-GB" altLang="en-US">
              <a:ea typeface="MS PGothic" panose="020B0600070205080204" pitchFamily="34" charset="-128"/>
            </a:endParaRPr>
          </a:p>
          <a:p>
            <a:pPr eaLnBrk="1" hangingPunct="1"/>
            <a:endParaRPr lang="en-GB" altLang="en-US">
              <a:ea typeface="MS PGothic" panose="020B0600070205080204" pitchFamily="34" charset="-128"/>
            </a:endParaRPr>
          </a:p>
        </p:txBody>
      </p:sp>
    </p:spTree>
    <p:extLst>
      <p:ext uri="{BB962C8B-B14F-4D97-AF65-F5344CB8AC3E}">
        <p14:creationId xmlns:p14="http://schemas.microsoft.com/office/powerpoint/2010/main" val="232722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7A0B359-DA5F-9D4E-B110-D50E3734A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6825DD-8A90-3943-B7B9-5D22FD9F410A}" type="slidenum">
              <a:rPr lang="en-US" altLang="en-US" smtClean="0">
                <a:ea typeface="MS PGothic" panose="020B0600070205080204" pitchFamily="34" charset="-128"/>
                <a:cs typeface="ヒラギノ角ゴ ProN W3" panose="020B0300000000000000" pitchFamily="34" charset="-128"/>
              </a:rPr>
              <a:pPr>
                <a:spcBef>
                  <a:spcPct val="0"/>
                </a:spcBef>
              </a:pPr>
              <a:t>13</a:t>
            </a:fld>
            <a:endParaRPr lang="en-US" altLang="en-US">
              <a:ea typeface="MS PGothic" panose="020B0600070205080204" pitchFamily="34" charset="-128"/>
              <a:cs typeface="ヒラギノ角ゴ ProN W3" panose="020B0300000000000000" pitchFamily="34" charset="-128"/>
            </a:endParaRPr>
          </a:p>
        </p:txBody>
      </p:sp>
      <p:sp>
        <p:nvSpPr>
          <p:cNvPr id="49155" name="Rectangle 2">
            <a:extLst>
              <a:ext uri="{FF2B5EF4-FFF2-40B4-BE49-F238E27FC236}">
                <a16:creationId xmlns:a16="http://schemas.microsoft.com/office/drawing/2014/main" id="{6C3C583A-5876-1A4E-B9BB-026A9220E615}"/>
              </a:ext>
            </a:extLst>
          </p:cNvPr>
          <p:cNvSpPr>
            <a:spLocks noGrp="1" noRot="1" noChangeAspect="1" noChangeArrowheads="1" noTextEdit="1"/>
          </p:cNvSpPr>
          <p:nvPr>
            <p:ph type="sldImg"/>
          </p:nvPr>
        </p:nvSpPr>
        <p:spPr bwMode="auto">
          <a:xfrm>
            <a:off x="88900" y="744538"/>
            <a:ext cx="6619875" cy="3724275"/>
          </a:xfrm>
          <a:solidFill>
            <a:srgbClr val="FFFFFF"/>
          </a:solidFill>
          <a:ln>
            <a:solidFill>
              <a:srgbClr val="000000"/>
            </a:solidFill>
            <a:miter lim="800000"/>
            <a:headEnd/>
            <a:tailEnd/>
          </a:ln>
        </p:spPr>
      </p:sp>
      <p:sp>
        <p:nvSpPr>
          <p:cNvPr id="49156" name="Rectangle 3">
            <a:extLst>
              <a:ext uri="{FF2B5EF4-FFF2-40B4-BE49-F238E27FC236}">
                <a16:creationId xmlns:a16="http://schemas.microsoft.com/office/drawing/2014/main" id="{DBE378A7-6A81-8742-B0D5-8A3A44C55AFC}"/>
              </a:ext>
            </a:extLst>
          </p:cNvPr>
          <p:cNvSpPr>
            <a:spLocks noGrp="1" noChangeArrowheads="1"/>
          </p:cNvSpPr>
          <p:nvPr>
            <p:ph type="body" idx="1"/>
          </p:nvPr>
        </p:nvSpPr>
        <p:spPr bwMode="auto">
          <a:xfrm>
            <a:off x="906463" y="4714875"/>
            <a:ext cx="4984750" cy="446722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altLang="en-US"/>
          </a:p>
        </p:txBody>
      </p:sp>
      <p:sp>
        <p:nvSpPr>
          <p:cNvPr id="49157" name="Date Placeholder 1">
            <a:extLst>
              <a:ext uri="{FF2B5EF4-FFF2-40B4-BE49-F238E27FC236}">
                <a16:creationId xmlns:a16="http://schemas.microsoft.com/office/drawing/2014/main" id="{210CF408-A68C-B843-A571-83A61CAFA89D}"/>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401361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E3721F0-DE6D-FD4A-AB03-4D72B60DAB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Calibri" panose="020F0502020204030204" pitchFamily="34" charset="0"/>
              </a:defRPr>
            </a:lvl1pPr>
            <a:lvl2pPr marL="742950" indent="-285750" defTabSz="936625">
              <a:spcBef>
                <a:spcPct val="30000"/>
              </a:spcBef>
              <a:defRPr sz="1200">
                <a:solidFill>
                  <a:schemeClr val="tx1"/>
                </a:solidFill>
                <a:latin typeface="Calibri" panose="020F0502020204030204" pitchFamily="34" charset="0"/>
              </a:defRPr>
            </a:lvl2pPr>
            <a:lvl3pPr marL="1143000" indent="-228600" defTabSz="936625">
              <a:spcBef>
                <a:spcPct val="30000"/>
              </a:spcBef>
              <a:defRPr sz="1200">
                <a:solidFill>
                  <a:schemeClr val="tx1"/>
                </a:solidFill>
                <a:latin typeface="Calibri" panose="020F0502020204030204" pitchFamily="34" charset="0"/>
              </a:defRPr>
            </a:lvl3pPr>
            <a:lvl4pPr marL="1600200" indent="-228600" defTabSz="936625">
              <a:spcBef>
                <a:spcPct val="30000"/>
              </a:spcBef>
              <a:defRPr sz="1200">
                <a:solidFill>
                  <a:schemeClr val="tx1"/>
                </a:solidFill>
                <a:latin typeface="Calibri" panose="020F0502020204030204" pitchFamily="34" charset="0"/>
              </a:defRPr>
            </a:lvl4pPr>
            <a:lvl5pPr marL="2057400" indent="-228600" defTabSz="936625">
              <a:spcBef>
                <a:spcPct val="30000"/>
              </a:spcBef>
              <a:defRPr sz="1200">
                <a:solidFill>
                  <a:schemeClr val="tx1"/>
                </a:solidFill>
                <a:latin typeface="Calibri" panose="020F0502020204030204" pitchFamily="34" charset="0"/>
              </a:defRPr>
            </a:lvl5pPr>
            <a:lvl6pPr marL="2514600" indent="-228600" defTabSz="9366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66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66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66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5E5466-B244-4440-AB49-1E17C0DE6690}" type="slidenum">
              <a:rPr lang="en-US" altLang="en-US" smtClean="0">
                <a:latin typeface="Arial" panose="020B0604020202020204" pitchFamily="34" charset="0"/>
                <a:ea typeface="MS PGothic" panose="020B0600070205080204" pitchFamily="34" charset="-128"/>
                <a:cs typeface="ヒラギノ角ゴ ProN W3" panose="020B0300000000000000" pitchFamily="34" charset="-128"/>
              </a:rPr>
              <a:pPr>
                <a:spcBef>
                  <a:spcPct val="0"/>
                </a:spcBef>
              </a:pPr>
              <a:t>16</a:t>
            </a:fld>
            <a:endParaRPr lang="en-US" altLang="en-US">
              <a:latin typeface="Arial" panose="020B0604020202020204" pitchFamily="34" charset="0"/>
              <a:ea typeface="MS PGothic" panose="020B0600070205080204" pitchFamily="34" charset="-128"/>
              <a:cs typeface="ヒラギノ角ゴ ProN W3" panose="020B0300000000000000" pitchFamily="34" charset="-128"/>
            </a:endParaRPr>
          </a:p>
        </p:txBody>
      </p:sp>
      <p:sp>
        <p:nvSpPr>
          <p:cNvPr id="53251" name="Rectangle 2">
            <a:extLst>
              <a:ext uri="{FF2B5EF4-FFF2-40B4-BE49-F238E27FC236}">
                <a16:creationId xmlns:a16="http://schemas.microsoft.com/office/drawing/2014/main" id="{A5019488-7F36-054F-B7CF-D2424220DDD3}"/>
              </a:ext>
            </a:extLst>
          </p:cNvPr>
          <p:cNvSpPr>
            <a:spLocks noGrp="1" noRot="1" noChangeAspect="1" noChangeArrowheads="1" noTextEdit="1"/>
          </p:cNvSpPr>
          <p:nvPr>
            <p:ph type="sldImg"/>
          </p:nvPr>
        </p:nvSpPr>
        <p:spPr bwMode="auto">
          <a:xfrm>
            <a:off x="1192213" y="474663"/>
            <a:ext cx="4064000" cy="228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6F42989D-184D-8A4B-A77E-141D75F34C18}"/>
              </a:ext>
            </a:extLst>
          </p:cNvPr>
          <p:cNvSpPr>
            <a:spLocks noGrp="1" noChangeArrowheads="1"/>
          </p:cNvSpPr>
          <p:nvPr>
            <p:ph type="body" idx="1"/>
          </p:nvPr>
        </p:nvSpPr>
        <p:spPr bwMode="auto">
          <a:xfrm>
            <a:off x="331788" y="2916238"/>
            <a:ext cx="6135687" cy="701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MS PGothic" panose="020B0600070205080204" pitchFamily="34" charset="-128"/>
            </a:endParaRPr>
          </a:p>
        </p:txBody>
      </p:sp>
      <p:sp>
        <p:nvSpPr>
          <p:cNvPr id="53253" name="Date Placeholder 1">
            <a:extLst>
              <a:ext uri="{FF2B5EF4-FFF2-40B4-BE49-F238E27FC236}">
                <a16:creationId xmlns:a16="http://schemas.microsoft.com/office/drawing/2014/main" id="{893ABDFC-9EC3-AF47-9E4A-15F4F28A85B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2525752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04B4598-F400-D449-966A-BAB759C67F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1A0E871-A93A-F442-9D0C-2BB09DD15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MS PGothic" panose="020B0600070205080204" pitchFamily="34" charset="-128"/>
            </a:endParaRPr>
          </a:p>
        </p:txBody>
      </p:sp>
      <p:sp>
        <p:nvSpPr>
          <p:cNvPr id="55300" name="Slide Number Placeholder 3">
            <a:extLst>
              <a:ext uri="{FF2B5EF4-FFF2-40B4-BE49-F238E27FC236}">
                <a16:creationId xmlns:a16="http://schemas.microsoft.com/office/drawing/2014/main" id="{7FE3DCB0-B117-4047-B931-20414691FA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CE1F7A-5244-5D47-82AA-2563315BB9A5}" type="slidenum">
              <a:rPr lang="en-GB" altLang="en-US" smtClean="0">
                <a:ea typeface="MS PGothic" panose="020B0600070205080204" pitchFamily="34" charset="-128"/>
                <a:cs typeface="ヒラギノ角ゴ ProN W3" panose="020B0300000000000000" pitchFamily="34" charset="-128"/>
              </a:rPr>
              <a:pPr>
                <a:spcBef>
                  <a:spcPct val="0"/>
                </a:spcBef>
              </a:pPr>
              <a:t>17</a:t>
            </a:fld>
            <a:endParaRPr lang="en-GB" altLang="en-US">
              <a:ea typeface="MS PGothic" panose="020B0600070205080204" pitchFamily="34" charset="-128"/>
              <a:cs typeface="ヒラギノ角ゴ ProN W3" panose="020B0300000000000000" pitchFamily="34" charset="-128"/>
            </a:endParaRPr>
          </a:p>
        </p:txBody>
      </p:sp>
      <p:sp>
        <p:nvSpPr>
          <p:cNvPr id="55301" name="Date Placeholder 4">
            <a:extLst>
              <a:ext uri="{FF2B5EF4-FFF2-40B4-BE49-F238E27FC236}">
                <a16:creationId xmlns:a16="http://schemas.microsoft.com/office/drawing/2014/main" id="{80C68A5F-C45D-2947-BA88-6DC2F9B3EC2E}"/>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149338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93C4203-1A24-4149-9460-7516F0AC0C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4A3B017C-516A-1B44-BE55-221D22F13A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BOOKS: The Art of the Start 2.0 </a:t>
            </a:r>
          </a:p>
          <a:p>
            <a:r>
              <a:rPr lang="en-GB" altLang="en-US"/>
              <a:t>Guy Kawasaki is the chief evangelist of </a:t>
            </a:r>
            <a:r>
              <a:rPr lang="en-GB" altLang="en-US">
                <a:hlinkClick r:id="rId3"/>
              </a:rPr>
              <a:t>Canva</a:t>
            </a:r>
            <a:r>
              <a:rPr lang="en-GB" altLang="en-US"/>
              <a:t>, an online graphic design tool. He is a brand ambassador for </a:t>
            </a:r>
            <a:r>
              <a:rPr lang="en-GB" altLang="en-US">
                <a:hlinkClick r:id="rId4"/>
              </a:rPr>
              <a:t>Mercedes-Benz</a:t>
            </a:r>
            <a:r>
              <a:rPr lang="en-GB" altLang="en-US"/>
              <a:t>  and an executive fellow of the </a:t>
            </a:r>
            <a:r>
              <a:rPr lang="en-GB" altLang="en-US">
                <a:hlinkClick r:id="rId5"/>
              </a:rPr>
              <a:t>Haas School of Business</a:t>
            </a:r>
            <a:r>
              <a:rPr lang="en-GB" altLang="en-US"/>
              <a:t> (UC Berkeley). He was the chief evangelist of Apple and a trustee of the </a:t>
            </a:r>
            <a:r>
              <a:rPr lang="en-GB" altLang="en-US">
                <a:hlinkClick r:id="rId6"/>
              </a:rPr>
              <a:t>Wikimedia Foundation</a:t>
            </a:r>
            <a:r>
              <a:rPr lang="en-GB" altLang="en-US"/>
              <a:t>. He is also the author of </a:t>
            </a:r>
            <a:r>
              <a:rPr lang="en-GB" altLang="en-US" i="1">
                <a:hlinkClick r:id="rId7"/>
              </a:rPr>
              <a:t>The Art of the Start 2.0</a:t>
            </a:r>
            <a:r>
              <a:rPr lang="en-GB" altLang="en-US" i="1"/>
              <a:t>, </a:t>
            </a:r>
            <a:r>
              <a:rPr lang="en-GB" altLang="en-US" i="1">
                <a:hlinkClick r:id="rId8"/>
              </a:rPr>
              <a:t>The Art of Social Media</a:t>
            </a:r>
            <a:r>
              <a:rPr lang="en-GB" altLang="en-US" i="1"/>
              <a:t>, </a:t>
            </a:r>
            <a:r>
              <a:rPr lang="en-GB" altLang="en-US" i="1">
                <a:hlinkClick r:id="rId9"/>
              </a:rPr>
              <a:t>Enchantment</a:t>
            </a:r>
            <a:r>
              <a:rPr lang="en-GB" altLang="en-US" i="1"/>
              <a:t>,</a:t>
            </a:r>
            <a:r>
              <a:rPr lang="en-GB" altLang="en-US"/>
              <a:t> and </a:t>
            </a:r>
            <a:r>
              <a:rPr lang="en-GB" altLang="en-US">
                <a:hlinkClick r:id="rId10"/>
              </a:rPr>
              <a:t>nine other books</a:t>
            </a:r>
            <a:r>
              <a:rPr lang="en-GB" altLang="en-US"/>
              <a:t>. Kawasaki has a BA from Stanford University and an MBA from UCLA as well as an honorary doctorate from Babson College.</a:t>
            </a:r>
          </a:p>
          <a:p>
            <a:endParaRPr lang="en-GB" altLang="en-US"/>
          </a:p>
          <a:p>
            <a:r>
              <a:rPr lang="en-US" altLang="en-US"/>
              <a:t>https://guykawasaki.com/guy-kawasaki/</a:t>
            </a:r>
          </a:p>
        </p:txBody>
      </p:sp>
      <p:sp>
        <p:nvSpPr>
          <p:cNvPr id="58372" name="Slide Number Placeholder 3">
            <a:extLst>
              <a:ext uri="{FF2B5EF4-FFF2-40B4-BE49-F238E27FC236}">
                <a16:creationId xmlns:a16="http://schemas.microsoft.com/office/drawing/2014/main" id="{2114F527-56FC-B74B-8DE4-5480DEE1AB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fld id="{DA5F7FEB-E814-BB44-9D9A-2B2E370D7911}" type="slidenum">
              <a:rPr lang="en-US" altLang="en-US" smtClean="0"/>
              <a:pPr/>
              <a:t>18</a:t>
            </a:fld>
            <a:endParaRPr lang="en-US" altLang="en-US"/>
          </a:p>
        </p:txBody>
      </p:sp>
    </p:spTree>
    <p:extLst>
      <p:ext uri="{BB962C8B-B14F-4D97-AF65-F5344CB8AC3E}">
        <p14:creationId xmlns:p14="http://schemas.microsoft.com/office/powerpoint/2010/main" val="65104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D2A94A35-FF39-564F-9C0D-CE04F36055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B8F469-2A7A-224D-9C5C-B9E9D8D45BAF}" type="slidenum">
              <a:rPr lang="en-US" altLang="en-US" smtClean="0">
                <a:ea typeface="MS PGothic" panose="020B0600070205080204" pitchFamily="34" charset="-128"/>
                <a:cs typeface="ヒラギノ角ゴ ProN W3" panose="020B0300000000000000" pitchFamily="34" charset="-128"/>
              </a:rPr>
              <a:pPr>
                <a:spcBef>
                  <a:spcPct val="0"/>
                </a:spcBef>
              </a:pPr>
              <a:t>24</a:t>
            </a:fld>
            <a:endParaRPr lang="en-US" altLang="en-US">
              <a:ea typeface="MS PGothic" panose="020B0600070205080204" pitchFamily="34" charset="-128"/>
              <a:cs typeface="ヒラギノ角ゴ ProN W3" panose="020B0300000000000000" pitchFamily="34" charset="-128"/>
            </a:endParaRPr>
          </a:p>
        </p:txBody>
      </p:sp>
      <p:sp>
        <p:nvSpPr>
          <p:cNvPr id="66563" name="Rectangle 2">
            <a:extLst>
              <a:ext uri="{FF2B5EF4-FFF2-40B4-BE49-F238E27FC236}">
                <a16:creationId xmlns:a16="http://schemas.microsoft.com/office/drawing/2014/main" id="{D79E70DA-16EB-2042-BCDD-09A211AF9D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FA8716A4-2684-2B42-B2A2-4A6661B74D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66565" name="Date Placeholder 1">
            <a:extLst>
              <a:ext uri="{FF2B5EF4-FFF2-40B4-BE49-F238E27FC236}">
                <a16:creationId xmlns:a16="http://schemas.microsoft.com/office/drawing/2014/main" id="{68448203-DAF1-2D40-863E-4336BE87266D}"/>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n-GB" altLang="en-US">
              <a:ea typeface="MS PGothic" panose="020B0600070205080204" pitchFamily="34" charset="-128"/>
              <a:cs typeface="ヒラギノ角ゴ ProN W3" panose="020B0300000000000000" pitchFamily="34" charset="-128"/>
            </a:endParaRPr>
          </a:p>
        </p:txBody>
      </p:sp>
    </p:spTree>
    <p:extLst>
      <p:ext uri="{BB962C8B-B14F-4D97-AF65-F5344CB8AC3E}">
        <p14:creationId xmlns:p14="http://schemas.microsoft.com/office/powerpoint/2010/main" val="3610900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400A-99EB-D145-904B-9822EAB31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46A743-68B7-7346-97E2-92FBC998E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9A4DE5-6459-2149-ADE4-074F981FCC78}"/>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5E917093-4C5F-2448-B1C2-3AF408963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D2C76-B0F1-194A-BFF7-F5B477129926}"/>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246538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9C1-EC19-3D47-AD95-70BC93AD5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55F94-4146-2544-AE87-01424680AF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5CF72-F1EE-FC4B-9E40-BA3A88B1E66B}"/>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B486A921-72B4-B34A-9D22-9811768C4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1FB0B-29DC-BC44-BBBA-55D5848FB4D9}"/>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331786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DEFB2-C5BC-9C43-BB09-34125F984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BB6D9-6A99-7442-BAF4-667F2829DA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B4A37-7802-0647-A85C-DD420BC8CC0D}"/>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9F255B0F-5AEC-4748-AB75-A55991C4D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8F8C9-874D-4B4D-8FFD-B3AD13769038}"/>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329839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86621" y="417036"/>
            <a:ext cx="11211339" cy="853200"/>
          </a:xfrm>
          <a:prstGeom prst="rect">
            <a:avLst/>
          </a:prstGeom>
        </p:spPr>
        <p:txBody>
          <a:bodyPr rtlCol="0">
            <a:normAutofit/>
          </a:bodyPr>
          <a:lstStyle/>
          <a:p>
            <a:r>
              <a:rPr lang="en-US"/>
              <a:t>Click to edit Master title style</a:t>
            </a:r>
            <a:endParaRPr lang="en-US" dirty="0"/>
          </a:p>
        </p:txBody>
      </p:sp>
      <p:sp>
        <p:nvSpPr>
          <p:cNvPr id="5" name="Text Placeholder 2"/>
          <p:cNvSpPr>
            <a:spLocks noGrp="1"/>
          </p:cNvSpPr>
          <p:nvPr>
            <p:ph idx="1"/>
          </p:nvPr>
        </p:nvSpPr>
        <p:spPr>
          <a:xfrm>
            <a:off x="5" y="1709060"/>
            <a:ext cx="5584371" cy="5183391"/>
          </a:xfrm>
          <a:custGeom>
            <a:avLst/>
            <a:gdLst/>
            <a:ahLst/>
            <a:cxnLst/>
            <a:rect l="l" t="t" r="r" b="b"/>
            <a:pathLst>
              <a:path w="3614570" h="3463447">
                <a:moveTo>
                  <a:pt x="1526653" y="0"/>
                </a:moveTo>
                <a:cubicBezTo>
                  <a:pt x="2679778" y="0"/>
                  <a:pt x="3614570" y="914019"/>
                  <a:pt x="3614570" y="2041518"/>
                </a:cubicBezTo>
                <a:cubicBezTo>
                  <a:pt x="3614570" y="2594764"/>
                  <a:pt x="3389499" y="3096611"/>
                  <a:pt x="3023150" y="3463447"/>
                </a:cubicBezTo>
                <a:lnTo>
                  <a:pt x="33907" y="3463447"/>
                </a:lnTo>
                <a:cubicBezTo>
                  <a:pt x="21608" y="3453613"/>
                  <a:pt x="10738" y="3442370"/>
                  <a:pt x="0" y="3431005"/>
                </a:cubicBezTo>
                <a:lnTo>
                  <a:pt x="0" y="652032"/>
                </a:lnTo>
                <a:cubicBezTo>
                  <a:pt x="379580" y="250298"/>
                  <a:pt x="923222" y="0"/>
                  <a:pt x="1526653" y="0"/>
                </a:cubicBezTo>
                <a:close/>
              </a:path>
            </a:pathLst>
          </a:custGeom>
          <a:ln>
            <a:solidFill>
              <a:schemeClr val="accent1"/>
            </a:solidFill>
          </a:ln>
        </p:spPr>
        <p:txBody>
          <a:bodyPr rtlCol="0">
            <a:normAutofit/>
          </a:bodyPr>
          <a:lstStyle>
            <a:lvl1pPr marL="0" indent="0">
              <a:buNone/>
              <a:defRPr/>
            </a:lvl1pPr>
          </a:lstStyle>
          <a:p>
            <a:pPr lvl="0"/>
            <a:endParaRPr lang="en-US" dirty="0"/>
          </a:p>
        </p:txBody>
      </p:sp>
    </p:spTree>
    <p:extLst>
      <p:ext uri="{BB962C8B-B14F-4D97-AF65-F5344CB8AC3E}">
        <p14:creationId xmlns:p14="http://schemas.microsoft.com/office/powerpoint/2010/main" val="288566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517837" y="306545"/>
            <a:ext cx="11129241" cy="831851"/>
          </a:xfrm>
        </p:spPr>
        <p:txBody>
          <a:bodyPr anchor="b"/>
          <a:lstStyle>
            <a:lvl1pPr algn="ctr">
              <a:lnSpc>
                <a:spcPts val="3000"/>
              </a:lnSpc>
              <a:defRPr/>
            </a:lvl1pPr>
          </a:lstStyle>
          <a:p>
            <a:r>
              <a:rPr lang="en-US" dirty="0"/>
              <a:t>Click to edit Master title style</a:t>
            </a:r>
          </a:p>
        </p:txBody>
      </p:sp>
      <p:sp>
        <p:nvSpPr>
          <p:cNvPr id="4" name="Text Placeholder 3"/>
          <p:cNvSpPr>
            <a:spLocks noGrp="1"/>
          </p:cNvSpPr>
          <p:nvPr>
            <p:ph type="body" sz="quarter" idx="11"/>
          </p:nvPr>
        </p:nvSpPr>
        <p:spPr>
          <a:xfrm>
            <a:off x="517836" y="1036788"/>
            <a:ext cx="11148484" cy="508000"/>
          </a:xfrm>
        </p:spPr>
        <p:txBody>
          <a:bodyPr/>
          <a:lstStyle>
            <a:lvl1pPr marL="0" indent="0" algn="ctr">
              <a:buNone/>
              <a:defRPr>
                <a:solidFill>
                  <a:schemeClr val="tx1"/>
                </a:solidFill>
              </a:defRPr>
            </a:lvl1pPr>
          </a:lstStyle>
          <a:p>
            <a:pPr lvl="0"/>
            <a:r>
              <a:rPr lang="en-US" dirty="0"/>
              <a:t>Click to edit Master text styles</a:t>
            </a:r>
          </a:p>
        </p:txBody>
      </p:sp>
      <p:sp>
        <p:nvSpPr>
          <p:cNvPr id="5" name="Slide Number Placeholder 5">
            <a:extLst>
              <a:ext uri="{FF2B5EF4-FFF2-40B4-BE49-F238E27FC236}">
                <a16:creationId xmlns:a16="http://schemas.microsoft.com/office/drawing/2014/main" id="{F9C31FE6-D210-874E-86D8-BC6F17C60581}"/>
              </a:ext>
            </a:extLst>
          </p:cNvPr>
          <p:cNvSpPr>
            <a:spLocks noGrp="1"/>
          </p:cNvSpPr>
          <p:nvPr>
            <p:ph type="sldNum" sz="quarter" idx="12"/>
          </p:nvPr>
        </p:nvSpPr>
        <p:spPr>
          <a:xfrm>
            <a:off x="0" y="6375401"/>
            <a:ext cx="60967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rebuchet MS" charset="0"/>
                <a:ea typeface="ＭＳ Ｐゴシック" charset="-128"/>
                <a:cs typeface="ヒラギノ角ゴ ProN W3" panose="020B0300000000000000" pitchFamily="34" charset="-128"/>
              </a:defRPr>
            </a:lvl1pPr>
          </a:lstStyle>
          <a:p>
            <a:pPr>
              <a:defRPr/>
            </a:pPr>
            <a:fld id="{FBF50F44-602D-9640-A850-49DA0FD605D0}" type="slidenum">
              <a:rPr lang="en-US" altLang="x-none"/>
              <a:pPr>
                <a:defRPr/>
              </a:pPr>
              <a:t>‹#›</a:t>
            </a:fld>
            <a:endParaRPr lang="en-US" altLang="x-none"/>
          </a:p>
        </p:txBody>
      </p:sp>
    </p:spTree>
    <p:extLst>
      <p:ext uri="{BB962C8B-B14F-4D97-AF65-F5344CB8AC3E}">
        <p14:creationId xmlns:p14="http://schemas.microsoft.com/office/powerpoint/2010/main" val="3878998040"/>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51201" y="228600"/>
            <a:ext cx="8534400" cy="5867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3">
            <a:extLst>
              <a:ext uri="{FF2B5EF4-FFF2-40B4-BE49-F238E27FC236}">
                <a16:creationId xmlns:a16="http://schemas.microsoft.com/office/drawing/2014/main" id="{0202273C-CB8A-C94A-9E9C-4BC2352D1E14}"/>
              </a:ext>
            </a:extLst>
          </p:cNvPr>
          <p:cNvSpPr>
            <a:spLocks noGrp="1"/>
          </p:cNvSpPr>
          <p:nvPr>
            <p:ph type="ftr" sz="quarter" idx="10"/>
          </p:nvPr>
        </p:nvSpPr>
        <p:spPr>
          <a:xfrm>
            <a:off x="4166143" y="6248400"/>
            <a:ext cx="3859715" cy="457200"/>
          </a:xfrm>
          <a:prstGeom prst="rect">
            <a:avLst/>
          </a:prstGeom>
        </p:spPr>
        <p:txBody>
          <a:bodyPr/>
          <a:lstStyle>
            <a:lvl1pPr eaLnBrk="1" hangingPunct="1">
              <a:defRPr>
                <a:latin typeface="Trebuchet MS" charset="0"/>
                <a:ea typeface="ＭＳ Ｐゴシック" charset="0"/>
                <a:cs typeface="ＭＳ Ｐゴシック" charset="0"/>
              </a:defRPr>
            </a:lvl1pPr>
          </a:lstStyle>
          <a:p>
            <a:pPr>
              <a:defRPr/>
            </a:pPr>
            <a:endParaRPr lang="en-GB"/>
          </a:p>
        </p:txBody>
      </p:sp>
      <p:sp>
        <p:nvSpPr>
          <p:cNvPr id="4" name="Slide Number Placeholder 4">
            <a:extLst>
              <a:ext uri="{FF2B5EF4-FFF2-40B4-BE49-F238E27FC236}">
                <a16:creationId xmlns:a16="http://schemas.microsoft.com/office/drawing/2014/main" id="{00876852-40C0-CB40-81F7-C83C04067234}"/>
              </a:ext>
            </a:extLst>
          </p:cNvPr>
          <p:cNvSpPr>
            <a:spLocks noGrp="1"/>
          </p:cNvSpPr>
          <p:nvPr>
            <p:ph type="sldNum" sz="quarter" idx="11"/>
          </p:nvPr>
        </p:nvSpPr>
        <p:spPr>
          <a:xfrm>
            <a:off x="9245216" y="6248400"/>
            <a:ext cx="2540331"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rebuchet MS" charset="0"/>
                <a:ea typeface="ＭＳ Ｐゴシック" charset="-128"/>
                <a:cs typeface="ヒラギノ角ゴ ProN W3" panose="020B0300000000000000" pitchFamily="34" charset="-128"/>
              </a:defRPr>
            </a:lvl1pPr>
          </a:lstStyle>
          <a:p>
            <a:pPr>
              <a:defRPr/>
            </a:pPr>
            <a:fld id="{EFF04E88-E733-F145-8766-AD318E26FAF4}" type="slidenum">
              <a:rPr lang="en-GB" altLang="x-none"/>
              <a:pPr>
                <a:defRPr/>
              </a:pPr>
              <a:t>‹#›</a:t>
            </a:fld>
            <a:endParaRPr lang="en-GB" altLang="x-none"/>
          </a:p>
        </p:txBody>
      </p:sp>
    </p:spTree>
    <p:extLst>
      <p:ext uri="{BB962C8B-B14F-4D97-AF65-F5344CB8AC3E}">
        <p14:creationId xmlns:p14="http://schemas.microsoft.com/office/powerpoint/2010/main" val="3269900313"/>
      </p:ext>
    </p:extLst>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7561-1C36-494D-BE7C-33CCCCBBC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95FF7-E23E-3A47-8C15-04939EB058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2E759-90E4-2240-9E94-41068A57E1DB}"/>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84A1A628-DD1C-7F4C-949F-6A45C468B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7D137-5F80-484C-A02C-4FD6AC5790DF}"/>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18261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AB58-E17B-DE4B-A59C-636B40AFA0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8C1ED-689F-764E-B0E4-FEA4132DF2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B1BEA3-AB9F-A448-9EFC-67A4A680C5C4}"/>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3A7BF3D0-9E3A-F247-A8C3-5629989B2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9C3B6-2E86-F146-8C3C-652097F99FC1}"/>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35889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7BC7-EFC9-E446-BD9B-7EB8965A8A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030BD-FAF5-464C-BDAE-BFF4718582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B25480-A87C-4F45-A396-71C7EC6FC2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A5FF1F-9C03-394F-AF6A-F7B9A53FF208}"/>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6" name="Footer Placeholder 5">
            <a:extLst>
              <a:ext uri="{FF2B5EF4-FFF2-40B4-BE49-F238E27FC236}">
                <a16:creationId xmlns:a16="http://schemas.microsoft.com/office/drawing/2014/main" id="{A67156E0-0417-094A-8940-DCE4D3A32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A06EC-D0B4-7D40-8BE0-311C352F48D6}"/>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311724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1AD5-B407-0F4E-B87C-0C9AF9B4BB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D4A669-BB31-A74E-B45B-AD5C9DD97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7489ED-F7D3-B548-9174-308D9F81E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750D5-74A2-A947-9C59-951564B8B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A3DA55-DB68-104D-8E0F-B9E3352321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C91933-904F-C143-9BED-E39A67AAB35A}"/>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8" name="Footer Placeholder 7">
            <a:extLst>
              <a:ext uri="{FF2B5EF4-FFF2-40B4-BE49-F238E27FC236}">
                <a16:creationId xmlns:a16="http://schemas.microsoft.com/office/drawing/2014/main" id="{B63962C6-5E2C-4D42-82F8-39BBAE550A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488C8D-38BF-E946-B74C-5BD23BF0C677}"/>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144729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DD36-6DAB-5A42-BFBB-B27D3DE6FF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C61D4-DD94-1B41-987F-B8144A742607}"/>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4" name="Footer Placeholder 3">
            <a:extLst>
              <a:ext uri="{FF2B5EF4-FFF2-40B4-BE49-F238E27FC236}">
                <a16:creationId xmlns:a16="http://schemas.microsoft.com/office/drawing/2014/main" id="{E2D5A7BC-3C5F-7A43-89D6-1C44970AA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F0FE0A-EAE3-0D48-91F0-3229DB82C904}"/>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224269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30CC42-34EB-FC4D-B8BA-CFD200A06150}"/>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3" name="Footer Placeholder 2">
            <a:extLst>
              <a:ext uri="{FF2B5EF4-FFF2-40B4-BE49-F238E27FC236}">
                <a16:creationId xmlns:a16="http://schemas.microsoft.com/office/drawing/2014/main" id="{BC1F3172-A892-6044-A074-3F6820CA9C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F44B6-64C6-FD43-832F-671F79219782}"/>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460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A099-F42A-3942-9821-89E39DEC2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CC84FE-6CF9-C949-877F-2D227FD26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F6A4BE-0B22-8242-ADD8-7884F2D3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D074D0-6D2F-004A-A80E-C5E2D1B80BB5}"/>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6" name="Footer Placeholder 5">
            <a:extLst>
              <a:ext uri="{FF2B5EF4-FFF2-40B4-BE49-F238E27FC236}">
                <a16:creationId xmlns:a16="http://schemas.microsoft.com/office/drawing/2014/main" id="{5236525D-C205-844E-BBF1-41C09C12B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27CCE-95D6-D944-B349-1AC59E2B9BFD}"/>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73495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06C4-6725-F74A-9260-302DF5673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9F197-74AB-6042-9E80-C8FC86961B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506CF-6535-154C-85B0-A9DD20CFC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17B0EF-1C40-284B-BB8B-7A11F2BCFEBA}"/>
              </a:ext>
            </a:extLst>
          </p:cNvPr>
          <p:cNvSpPr>
            <a:spLocks noGrp="1"/>
          </p:cNvSpPr>
          <p:nvPr>
            <p:ph type="dt" sz="half" idx="10"/>
          </p:nvPr>
        </p:nvSpPr>
        <p:spPr/>
        <p:txBody>
          <a:bodyPr/>
          <a:lstStyle/>
          <a:p>
            <a:fld id="{5337E9DB-09C0-CB48-8F93-F155DAB710EA}" type="datetimeFigureOut">
              <a:rPr lang="en-US" smtClean="0"/>
              <a:t>7/12/18</a:t>
            </a:fld>
            <a:endParaRPr lang="en-US"/>
          </a:p>
        </p:txBody>
      </p:sp>
      <p:sp>
        <p:nvSpPr>
          <p:cNvPr id="6" name="Footer Placeholder 5">
            <a:extLst>
              <a:ext uri="{FF2B5EF4-FFF2-40B4-BE49-F238E27FC236}">
                <a16:creationId xmlns:a16="http://schemas.microsoft.com/office/drawing/2014/main" id="{36312797-77D8-0F48-B269-9C4F8F8CE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3C7D3-B169-D040-B9DA-B147386E0FEB}"/>
              </a:ext>
            </a:extLst>
          </p:cNvPr>
          <p:cNvSpPr>
            <a:spLocks noGrp="1"/>
          </p:cNvSpPr>
          <p:nvPr>
            <p:ph type="sldNum" sz="quarter" idx="12"/>
          </p:nvPr>
        </p:nvSpPr>
        <p:spPr/>
        <p:txBody>
          <a:bodyPr/>
          <a:lstStyle/>
          <a:p>
            <a:fld id="{1E3FDE25-0A09-104A-AA43-8E7D5BE1B89C}" type="slidenum">
              <a:rPr lang="en-US" smtClean="0"/>
              <a:t>‹#›</a:t>
            </a:fld>
            <a:endParaRPr lang="en-US"/>
          </a:p>
        </p:txBody>
      </p:sp>
    </p:spTree>
    <p:extLst>
      <p:ext uri="{BB962C8B-B14F-4D97-AF65-F5344CB8AC3E}">
        <p14:creationId xmlns:p14="http://schemas.microsoft.com/office/powerpoint/2010/main" val="306921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6D6D88-77A6-1843-986C-2ADA6E17E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081165-ABC9-EC45-AF99-72A5D559B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E2DE6-D781-C445-9428-A2EC5E5C2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7E9DB-09C0-CB48-8F93-F155DAB710EA}" type="datetimeFigureOut">
              <a:rPr lang="en-US" smtClean="0"/>
              <a:t>7/12/18</a:t>
            </a:fld>
            <a:endParaRPr lang="en-US"/>
          </a:p>
        </p:txBody>
      </p:sp>
      <p:sp>
        <p:nvSpPr>
          <p:cNvPr id="5" name="Footer Placeholder 4">
            <a:extLst>
              <a:ext uri="{FF2B5EF4-FFF2-40B4-BE49-F238E27FC236}">
                <a16:creationId xmlns:a16="http://schemas.microsoft.com/office/drawing/2014/main" id="{5C7E67B7-FC26-8D49-837C-89416EBC2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4D70F9-5350-094C-9A61-15F6AFBD0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FDE25-0A09-104A-AA43-8E7D5BE1B89C}" type="slidenum">
              <a:rPr lang="en-US" smtClean="0"/>
              <a:t>‹#›</a:t>
            </a:fld>
            <a:endParaRPr lang="en-US"/>
          </a:p>
        </p:txBody>
      </p:sp>
    </p:spTree>
    <p:extLst>
      <p:ext uri="{BB962C8B-B14F-4D97-AF65-F5344CB8AC3E}">
        <p14:creationId xmlns:p14="http://schemas.microsoft.com/office/powerpoint/2010/main" val="421524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aproposltd.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aproposltd.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cgi.ebay.co.uk/ws/eBayISAPI.dll?ViewItem&amp;item=2491852848&amp;indexURL=0#ebayphotohosting" TargetMode="Externa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cgi.ebay.co.uk/ws/eBayISAPI.dll?ViewItem&amp;item=2491852848&amp;indexURL=1#ebayphotohost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D5785-15FA-2040-845F-128249919A15}"/>
              </a:ext>
            </a:extLst>
          </p:cNvPr>
          <p:cNvPicPr>
            <a:picLocks noChangeAspect="1"/>
          </p:cNvPicPr>
          <p:nvPr/>
        </p:nvPicPr>
        <p:blipFill>
          <a:blip r:embed="rId2"/>
          <a:stretch>
            <a:fillRect/>
          </a:stretch>
        </p:blipFill>
        <p:spPr>
          <a:xfrm>
            <a:off x="5154384" y="492573"/>
            <a:ext cx="6552420" cy="5880796"/>
          </a:xfrm>
          <a:prstGeom prst="rect">
            <a:avLst/>
          </a:prstGeom>
        </p:spPr>
      </p:pic>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a:extLst>
              <a:ext uri="{FF2B5EF4-FFF2-40B4-BE49-F238E27FC236}">
                <a16:creationId xmlns:a16="http://schemas.microsoft.com/office/drawing/2014/main" id="{401CE8BD-FF30-2849-8F5B-C20214AC1004}"/>
              </a:ext>
            </a:extLst>
          </p:cNvPr>
          <p:cNvSpPr>
            <a:spLocks noGrp="1"/>
          </p:cNvSpPr>
          <p:nvPr>
            <p:ph type="ctrTitle"/>
          </p:nvPr>
        </p:nvSpPr>
        <p:spPr>
          <a:xfrm>
            <a:off x="674237" y="914400"/>
            <a:ext cx="3657600" cy="2887579"/>
          </a:xfrm>
        </p:spPr>
        <p:txBody>
          <a:bodyPr>
            <a:normAutofit/>
          </a:bodyPr>
          <a:lstStyle/>
          <a:p>
            <a:r>
              <a:rPr lang="en-US" altLang="en-US" sz="4800" dirty="0">
                <a:solidFill>
                  <a:srgbClr val="FFFFFF"/>
                </a:solidFill>
              </a:rPr>
              <a:t>Presenting with Impact</a:t>
            </a:r>
          </a:p>
        </p:txBody>
      </p:sp>
      <p:sp>
        <p:nvSpPr>
          <p:cNvPr id="29699" name="Subtitle 2">
            <a:extLst>
              <a:ext uri="{FF2B5EF4-FFF2-40B4-BE49-F238E27FC236}">
                <a16:creationId xmlns:a16="http://schemas.microsoft.com/office/drawing/2014/main" id="{60F61BB3-EE98-254A-95CC-AE7C2BA1203D}"/>
              </a:ext>
            </a:extLst>
          </p:cNvPr>
          <p:cNvSpPr>
            <a:spLocks noGrp="1"/>
          </p:cNvSpPr>
          <p:nvPr>
            <p:ph type="subTitle" idx="1"/>
          </p:nvPr>
        </p:nvSpPr>
        <p:spPr>
          <a:xfrm>
            <a:off x="674237" y="4170501"/>
            <a:ext cx="3657600" cy="2118539"/>
          </a:xfrm>
        </p:spPr>
        <p:txBody>
          <a:bodyPr>
            <a:normAutofit fontScale="92500" lnSpcReduction="10000"/>
          </a:bodyPr>
          <a:lstStyle/>
          <a:p>
            <a:r>
              <a:rPr lang="en-US" altLang="en-US" sz="2000" dirty="0">
                <a:solidFill>
                  <a:srgbClr val="FFFFFF"/>
                </a:solidFill>
              </a:rPr>
              <a:t>© Apropos </a:t>
            </a:r>
            <a:r>
              <a:rPr lang="en-US" altLang="en-US" sz="2000" dirty="0">
                <a:solidFill>
                  <a:schemeClr val="bg1"/>
                </a:solidFill>
              </a:rPr>
              <a:t>Productions Ltd.</a:t>
            </a:r>
          </a:p>
          <a:p>
            <a:r>
              <a:rPr lang="en-US" altLang="en-US" sz="2000" dirty="0">
                <a:solidFill>
                  <a:schemeClr val="bg1"/>
                </a:solidFill>
              </a:rPr>
              <a:t>Contact: </a:t>
            </a:r>
            <a:r>
              <a:rPr lang="en-US" altLang="en-US" sz="2000" dirty="0">
                <a:solidFill>
                  <a:schemeClr val="bg1"/>
                </a:solidFill>
                <a:hlinkClick r:id="rId3">
                  <a:extLst>
                    <a:ext uri="{A12FA001-AC4F-418D-AE19-62706E023703}">
                      <ahyp:hlinkClr xmlns:ahyp="http://schemas.microsoft.com/office/drawing/2018/hyperlinkcolor" val="tx"/>
                    </a:ext>
                  </a:extLst>
                </a:hlinkClick>
              </a:rPr>
              <a:t>info@aproposltd.com</a:t>
            </a:r>
            <a:endParaRPr lang="en-US" altLang="en-US" sz="2000" dirty="0">
              <a:solidFill>
                <a:schemeClr val="bg1"/>
              </a:solidFill>
            </a:endParaRPr>
          </a:p>
          <a:p>
            <a:r>
              <a:rPr lang="en-US" altLang="en-US" sz="2000" dirty="0">
                <a:solidFill>
                  <a:schemeClr val="bg1"/>
                </a:solidFill>
                <a:hlinkClick r:id="rId4">
                  <a:extLst>
                    <a:ext uri="{A12FA001-AC4F-418D-AE19-62706E023703}">
                      <ahyp:hlinkClr xmlns:ahyp="http://schemas.microsoft.com/office/drawing/2018/hyperlinkcolor" val="tx"/>
                    </a:ext>
                  </a:extLst>
                </a:hlinkClick>
              </a:rPr>
              <a:t>www.aproposltd.com</a:t>
            </a:r>
            <a:endParaRPr lang="en-US" altLang="en-US" sz="2000" dirty="0">
              <a:solidFill>
                <a:schemeClr val="bg1"/>
              </a:solidFill>
            </a:endParaRPr>
          </a:p>
          <a:p>
            <a:endParaRPr lang="en-US" altLang="en-US" sz="1100" dirty="0">
              <a:solidFill>
                <a:schemeClr val="bg1"/>
              </a:solidFill>
            </a:endParaRPr>
          </a:p>
          <a:p>
            <a:endParaRPr lang="en-US" altLang="en-US" sz="1100" dirty="0">
              <a:solidFill>
                <a:schemeClr val="bg1"/>
              </a:solidFill>
            </a:endParaRPr>
          </a:p>
          <a:p>
            <a:r>
              <a:rPr lang="en-US" altLang="en-US" sz="1100" dirty="0">
                <a:solidFill>
                  <a:schemeClr val="bg1"/>
                </a:solidFill>
              </a:rPr>
              <a:t>Please be aware that this slideshow is given to you for free and cannot be used for commercial purposes.  Also some images may be subject to a license fee. </a:t>
            </a:r>
          </a:p>
          <a:p>
            <a:endParaRPr lang="en-US" altLang="en-US" sz="2000" dirty="0">
              <a:solidFill>
                <a:srgbClr val="FFFFFF"/>
              </a:solidFill>
            </a:endParaRP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83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Diagram 1">
            <a:extLst>
              <a:ext uri="{FF2B5EF4-FFF2-40B4-BE49-F238E27FC236}">
                <a16:creationId xmlns:a16="http://schemas.microsoft.com/office/drawing/2014/main" id="{1C5CF6CA-1C93-3444-A628-C7D72E766AA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94" y="88900"/>
            <a:ext cx="81534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a:extLst>
              <a:ext uri="{FF2B5EF4-FFF2-40B4-BE49-F238E27FC236}">
                <a16:creationId xmlns:a16="http://schemas.microsoft.com/office/drawing/2014/main" id="{6CA15C66-2B8C-824C-A126-D5E30714A8DA}"/>
              </a:ext>
            </a:extLst>
          </p:cNvPr>
          <p:cNvSpPr txBox="1">
            <a:spLocks noChangeArrowheads="1"/>
          </p:cNvSpPr>
          <p:nvPr/>
        </p:nvSpPr>
        <p:spPr bwMode="auto">
          <a:xfrm>
            <a:off x="11106944" y="725488"/>
            <a:ext cx="744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55% </a:t>
            </a:r>
          </a:p>
          <a:p>
            <a:pPr algn="ctr"/>
            <a:r>
              <a:rPr lang="en-US" altLang="en-US">
                <a:solidFill>
                  <a:schemeClr val="bg1"/>
                </a:solidFill>
                <a:latin typeface="Calibri" panose="020F0502020204030204" pitchFamily="34" charset="0"/>
              </a:rPr>
              <a:t>Visual</a:t>
            </a:r>
          </a:p>
          <a:p>
            <a:pPr algn="ctr"/>
            <a:r>
              <a:rPr lang="en-US" altLang="en-US">
                <a:solidFill>
                  <a:schemeClr val="bg1"/>
                </a:solidFill>
                <a:latin typeface="Calibri" panose="020F0502020204030204" pitchFamily="34" charset="0"/>
              </a:rPr>
              <a:t>38% </a:t>
            </a:r>
          </a:p>
          <a:p>
            <a:pPr algn="ctr"/>
            <a:r>
              <a:rPr lang="en-US" altLang="en-US">
                <a:solidFill>
                  <a:schemeClr val="bg1"/>
                </a:solidFill>
                <a:latin typeface="Calibri" panose="020F0502020204030204" pitchFamily="34" charset="0"/>
              </a:rPr>
              <a:t>Vocal</a:t>
            </a:r>
          </a:p>
        </p:txBody>
      </p:sp>
    </p:spTree>
    <p:extLst>
      <p:ext uri="{BB962C8B-B14F-4D97-AF65-F5344CB8AC3E}">
        <p14:creationId xmlns:p14="http://schemas.microsoft.com/office/powerpoint/2010/main" val="167319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4439444" y="2852739"/>
            <a:ext cx="2578100" cy="922337"/>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VISUALS</a:t>
            </a:r>
          </a:p>
        </p:txBody>
      </p:sp>
      <p:pic>
        <p:nvPicPr>
          <p:cNvPr id="46083" name="Picture 2" descr="courses.jpeg">
            <a:extLst>
              <a:ext uri="{FF2B5EF4-FFF2-40B4-BE49-F238E27FC236}">
                <a16:creationId xmlns:a16="http://schemas.microsoft.com/office/drawing/2014/main" id="{6A418104-B505-2D4A-A5E9-31B4CBA70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094" y="3657600"/>
            <a:ext cx="3683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1">
            <a:extLst>
              <a:ext uri="{FF2B5EF4-FFF2-40B4-BE49-F238E27FC236}">
                <a16:creationId xmlns:a16="http://schemas.microsoft.com/office/drawing/2014/main" id="{D27BC4BD-5971-EE47-9B8E-58BEF2BF5C08}"/>
              </a:ext>
            </a:extLst>
          </p:cNvPr>
          <p:cNvSpPr txBox="1">
            <a:spLocks noChangeArrowheads="1"/>
          </p:cNvSpPr>
          <p:nvPr/>
        </p:nvSpPr>
        <p:spPr bwMode="auto">
          <a:xfrm>
            <a:off x="10840245" y="793751"/>
            <a:ext cx="1363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Death</a:t>
            </a:r>
          </a:p>
          <a:p>
            <a:pPr algn="ctr"/>
            <a:r>
              <a:rPr lang="en-US" altLang="en-US">
                <a:solidFill>
                  <a:schemeClr val="bg1"/>
                </a:solidFill>
              </a:rPr>
              <a:t>By</a:t>
            </a:r>
          </a:p>
          <a:p>
            <a:pPr algn="ctr"/>
            <a:r>
              <a:rPr lang="en-US" altLang="en-US">
                <a:solidFill>
                  <a:schemeClr val="bg1"/>
                </a:solidFill>
              </a:rPr>
              <a:t>PowerPoint</a:t>
            </a:r>
          </a:p>
        </p:txBody>
      </p:sp>
    </p:spTree>
    <p:extLst>
      <p:ext uri="{BB962C8B-B14F-4D97-AF65-F5344CB8AC3E}">
        <p14:creationId xmlns:p14="http://schemas.microsoft.com/office/powerpoint/2010/main" val="3711309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IMG_8557.jpg">
            <a:extLst>
              <a:ext uri="{FF2B5EF4-FFF2-40B4-BE49-F238E27FC236}">
                <a16:creationId xmlns:a16="http://schemas.microsoft.com/office/drawing/2014/main" id="{02A8968B-4689-A643-82DE-B26608FCE4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0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a:extLst>
              <a:ext uri="{FF2B5EF4-FFF2-40B4-BE49-F238E27FC236}">
                <a16:creationId xmlns:a16="http://schemas.microsoft.com/office/drawing/2014/main" id="{2C3C453F-48BF-C347-A406-F918250DF7E3}"/>
              </a:ext>
            </a:extLst>
          </p:cNvPr>
          <p:cNvSpPr>
            <a:spLocks noGrp="1"/>
          </p:cNvSpPr>
          <p:nvPr>
            <p:ph type="title"/>
          </p:nvPr>
        </p:nvSpPr>
        <p:spPr>
          <a:xfrm>
            <a:off x="762795" y="403226"/>
            <a:ext cx="7388225" cy="854075"/>
          </a:xfrm>
        </p:spPr>
        <p:txBody>
          <a:bodyPr/>
          <a:lstStyle/>
          <a:p>
            <a:r>
              <a:rPr lang="en-GB" altLang="en-US"/>
              <a:t>Visual Verbal</a:t>
            </a:r>
          </a:p>
        </p:txBody>
      </p:sp>
      <p:sp>
        <p:nvSpPr>
          <p:cNvPr id="22531" name="Rectangle 3">
            <a:extLst>
              <a:ext uri="{FF2B5EF4-FFF2-40B4-BE49-F238E27FC236}">
                <a16:creationId xmlns:a16="http://schemas.microsoft.com/office/drawing/2014/main" id="{85313064-1828-4425-B479-0CDE2E42743A}"/>
              </a:ext>
            </a:extLst>
          </p:cNvPr>
          <p:cNvSpPr>
            <a:spLocks noGrp="1"/>
          </p:cNvSpPr>
          <p:nvPr>
            <p:ph idx="1"/>
          </p:nvPr>
        </p:nvSpPr>
        <p:spPr>
          <a:xfrm>
            <a:off x="762795" y="1241426"/>
            <a:ext cx="11180763" cy="4968875"/>
          </a:xfrm>
        </p:spPr>
        <p:txBody>
          <a:bodyPr>
            <a:normAutofit fontScale="92500" lnSpcReduction="10000"/>
          </a:bodyPr>
          <a:lstStyle/>
          <a:p>
            <a:pPr>
              <a:defRPr/>
            </a:pPr>
            <a:r>
              <a:rPr lang="en-GB" altLang="en-US"/>
              <a:t>Constructed by Emperor Shah Jahan</a:t>
            </a:r>
          </a:p>
          <a:p>
            <a:pPr>
              <a:defRPr/>
            </a:pPr>
            <a:endParaRPr lang="en-GB" altLang="en-US"/>
          </a:p>
          <a:p>
            <a:pPr>
              <a:defRPr/>
            </a:pPr>
            <a:r>
              <a:rPr lang="en-GB" altLang="en-US"/>
              <a:t>Started to be built in 1631, completed in 1653</a:t>
            </a:r>
          </a:p>
          <a:p>
            <a:pPr>
              <a:defRPr/>
            </a:pPr>
            <a:endParaRPr lang="en-GB" altLang="en-US"/>
          </a:p>
          <a:p>
            <a:pPr>
              <a:defRPr/>
            </a:pPr>
            <a:r>
              <a:rPr lang="en-GB" altLang="en-US"/>
              <a:t>20,000 people worked on the building</a:t>
            </a:r>
          </a:p>
          <a:p>
            <a:pPr>
              <a:defRPr/>
            </a:pPr>
            <a:endParaRPr lang="en-GB" altLang="en-US"/>
          </a:p>
          <a:p>
            <a:pPr>
              <a:defRPr/>
            </a:pPr>
            <a:r>
              <a:rPr lang="en-GB" altLang="en-US"/>
              <a:t>Long watercourse reflecting the building</a:t>
            </a:r>
          </a:p>
          <a:p>
            <a:pPr>
              <a:defRPr/>
            </a:pPr>
            <a:endParaRPr lang="en-GB" altLang="en-US"/>
          </a:p>
          <a:p>
            <a:pPr>
              <a:defRPr/>
            </a:pPr>
            <a:r>
              <a:rPr lang="en-GB" altLang="en-US"/>
              <a:t>White minarets grace each corner of the platform</a:t>
            </a:r>
          </a:p>
          <a:p>
            <a:pPr>
              <a:defRPr/>
            </a:pPr>
            <a:endParaRPr lang="en-GB" altLang="en-US"/>
          </a:p>
          <a:p>
            <a:pPr>
              <a:defRPr/>
            </a:pPr>
            <a:r>
              <a:rPr lang="en-GB" altLang="en-US"/>
              <a:t>Best to view in the morning or at sunset</a:t>
            </a:r>
            <a:endParaRPr lang="en-GB" altLang="en-US" dirty="0"/>
          </a:p>
        </p:txBody>
      </p:sp>
      <p:sp>
        <p:nvSpPr>
          <p:cNvPr id="48132" name="TextBox 1">
            <a:extLst>
              <a:ext uri="{FF2B5EF4-FFF2-40B4-BE49-F238E27FC236}">
                <a16:creationId xmlns:a16="http://schemas.microsoft.com/office/drawing/2014/main" id="{A3B67A6C-B054-5D49-9E3E-6EF17BF4CEA0}"/>
              </a:ext>
            </a:extLst>
          </p:cNvPr>
          <p:cNvSpPr txBox="1">
            <a:spLocks noChangeArrowheads="1"/>
          </p:cNvSpPr>
          <p:nvPr/>
        </p:nvSpPr>
        <p:spPr bwMode="auto">
          <a:xfrm>
            <a:off x="10983119" y="989013"/>
            <a:ext cx="800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Data</a:t>
            </a:r>
          </a:p>
          <a:p>
            <a:pPr algn="ctr"/>
            <a:r>
              <a:rPr lang="en-US" altLang="en-US">
                <a:solidFill>
                  <a:schemeClr val="bg1"/>
                </a:solidFill>
              </a:rPr>
              <a:t>Dump</a:t>
            </a:r>
          </a:p>
        </p:txBody>
      </p:sp>
    </p:spTree>
    <p:extLst>
      <p:ext uri="{BB962C8B-B14F-4D97-AF65-F5344CB8AC3E}">
        <p14:creationId xmlns:p14="http://schemas.microsoft.com/office/powerpoint/2010/main" val="393618465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614EB-511A-2B4E-9F14-320C350B2C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9232019"/>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816 -0.24861" pathEditMode="relative" ptsTypes="AA">
                                      <p:cBhvr>
                                        <p:cTn id="6" dur="30000" fill="hold"/>
                                        <p:tgtEl>
                                          <p:spTgt spid="2"/>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2"/>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816 -0.24861 L 0 0" pathEditMode="relative" ptsTypes="AA">
                                      <p:cBhvr>
                                        <p:cTn id="11" dur="30000" fill="hold"/>
                                        <p:tgtEl>
                                          <p:spTgt spid="2"/>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2"/>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2"/>
                                        </p:tgtEl>
                                        <p:attrNameLst>
                                          <p:attrName>ppt_x</p:attrName>
                                          <p:attrName>ppt_y</p:attrName>
                                        </p:attrNameLst>
                                      </p:cBhvr>
                                    </p:animMotion>
                                  </p:childTnLst>
                                </p:cTn>
                              </p:par>
                            </p:childTnLst>
                          </p:cTn>
                        </p:par>
                      </p:childTnLst>
                    </p:cTn>
                  </p:par>
                </p:childTnLst>
              </p:cTn>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23C05AC-E3BE-1F48-BD79-C5E4343216DC}"/>
              </a:ext>
            </a:extLst>
          </p:cNvPr>
          <p:cNvSpPr txBox="1">
            <a:spLocks noChangeArrowheads="1"/>
          </p:cNvSpPr>
          <p:nvPr/>
        </p:nvSpPr>
        <p:spPr>
          <a:xfrm>
            <a:off x="1536225" y="1195070"/>
            <a:ext cx="8963025" cy="6019800"/>
          </a:xfrm>
          <a:prstGeom prst="rect">
            <a:avLst/>
          </a:prstGeom>
        </p:spPr>
        <p:txBody>
          <a:bodyPr lIns="91428" tIns="45714" rIns="91428" bIns="45714">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lnSpc>
                <a:spcPct val="80000"/>
              </a:lnSpc>
              <a:defRPr/>
            </a:pPr>
            <a:r>
              <a:rPr lang="en-GB" altLang="en-US" sz="3200" dirty="0">
                <a:solidFill>
                  <a:srgbClr val="66FFFF"/>
                </a:solidFill>
              </a:rPr>
              <a:t>IAN IS FORTY TWO YEARS OLD</a:t>
            </a:r>
          </a:p>
          <a:p>
            <a:pPr algn="ctr">
              <a:lnSpc>
                <a:spcPct val="80000"/>
              </a:lnSpc>
              <a:defRPr/>
            </a:pPr>
            <a:r>
              <a:rPr lang="en-GB" altLang="en-US" sz="3200" dirty="0">
                <a:latin typeface="Times New Roman" panose="02020603050405020304" pitchFamily="18" charset="0"/>
              </a:rPr>
              <a:t>IAN WORKS AS A CARPENTER IN A FACTORY THAT MAKES HANDMADE FURNITURE </a:t>
            </a:r>
          </a:p>
          <a:p>
            <a:pPr algn="ctr">
              <a:lnSpc>
                <a:spcPct val="80000"/>
              </a:lnSpc>
              <a:defRPr/>
            </a:pPr>
            <a:r>
              <a:rPr lang="en-GB" altLang="en-US" sz="3200" dirty="0">
                <a:latin typeface="Times New Roman" panose="02020603050405020304" pitchFamily="18" charset="0"/>
              </a:rPr>
              <a:t>HE HAS WORKED IN THE FACTORY FOR TWENTY THREE YEARS</a:t>
            </a:r>
          </a:p>
          <a:p>
            <a:pPr algn="ctr">
              <a:lnSpc>
                <a:spcPct val="80000"/>
              </a:lnSpc>
              <a:defRPr/>
            </a:pPr>
            <a:r>
              <a:rPr lang="en-GB" altLang="en-US" sz="3200" dirty="0">
                <a:solidFill>
                  <a:srgbClr val="339933"/>
                </a:solidFill>
                <a:latin typeface="Times New Roman" panose="02020603050405020304" pitchFamily="18" charset="0"/>
              </a:rPr>
              <a:t>HE DRIVES A VERY OLD MERCEDES CAR , IT IS A CONVERTIBLE WITH LEATHER SEATS</a:t>
            </a:r>
          </a:p>
          <a:p>
            <a:pPr algn="ctr">
              <a:lnSpc>
                <a:spcPct val="80000"/>
              </a:lnSpc>
              <a:defRPr/>
            </a:pPr>
            <a:r>
              <a:rPr lang="en-GB" altLang="en-US" sz="3200" dirty="0">
                <a:latin typeface="Times New Roman" panose="02020603050405020304" pitchFamily="18" charset="0"/>
              </a:rPr>
              <a:t>HE LOVES TO GO ON HOLIDAY TO FRANCE AS HE HAS A REAL PASSION FOR WINE!</a:t>
            </a:r>
          </a:p>
          <a:p>
            <a:pPr algn="ctr">
              <a:lnSpc>
                <a:spcPct val="80000"/>
              </a:lnSpc>
              <a:defRPr/>
            </a:pPr>
            <a:r>
              <a:rPr lang="en-GB" altLang="en-US" sz="3200" dirty="0">
                <a:solidFill>
                  <a:srgbClr val="9900CC"/>
                </a:solidFill>
                <a:latin typeface="Times New Roman" panose="02020603050405020304" pitchFamily="18" charset="0"/>
              </a:rPr>
              <a:t>HE LOVES HISHIS WORK BECAUSE HE IS ABLE TO START AND FINISH A PIECE OF </a:t>
            </a:r>
          </a:p>
          <a:p>
            <a:pPr algn="ctr">
              <a:lnSpc>
                <a:spcPct val="80000"/>
              </a:lnSpc>
              <a:defRPr/>
            </a:pPr>
            <a:r>
              <a:rPr lang="en-GB" altLang="en-US" sz="3200" dirty="0">
                <a:solidFill>
                  <a:srgbClr val="9900CC"/>
                </a:solidFill>
                <a:latin typeface="Times New Roman" panose="02020603050405020304" pitchFamily="18" charset="0"/>
              </a:rPr>
              <a:t>WORK SO THERE IS LOTS OF JOB SATIFACTION AND PRIDE</a:t>
            </a:r>
          </a:p>
          <a:p>
            <a:pPr algn="ctr">
              <a:lnSpc>
                <a:spcPct val="80000"/>
              </a:lnSpc>
              <a:defRPr/>
            </a:pPr>
            <a:r>
              <a:rPr lang="en-GB" altLang="en-US" sz="3200" dirty="0">
                <a:latin typeface="Times New Roman" panose="02020603050405020304" pitchFamily="18" charset="0"/>
              </a:rPr>
              <a:t>HE IS MARRIED TO HIS WIFE GERALDINE AND THEY HAVE TWO DAUGHTERS CALLED NATASHA AND ELLA WHO ARE FIFTEEN YEARS OLD AND THIRTEEN YEARS OLD</a:t>
            </a:r>
            <a:endParaRPr lang="en-GB" altLang="en-US" sz="3200" dirty="0">
              <a:solidFill>
                <a:schemeClr val="hlink"/>
              </a:solidFill>
              <a:latin typeface="Times New Roman" panose="02020603050405020304" pitchFamily="18" charset="0"/>
            </a:endParaRPr>
          </a:p>
          <a:p>
            <a:pPr algn="ctr">
              <a:lnSpc>
                <a:spcPct val="80000"/>
              </a:lnSpc>
              <a:defRPr/>
            </a:pPr>
            <a:r>
              <a:rPr lang="en-GB" altLang="en-US" sz="3200" dirty="0">
                <a:solidFill>
                  <a:schemeClr val="bg1"/>
                </a:solidFill>
                <a:latin typeface="Times New Roman" panose="02020603050405020304" pitchFamily="18" charset="0"/>
              </a:rPr>
              <a:t>HIS FAVOURITE FOOD IS IS ITALIAN FOOD SUCH AS PASTA AND HE REALLY ENJOYS COOKING  IT HIMSELF AS A WAY OF RELAXING AT THE WEEKEND</a:t>
            </a:r>
          </a:p>
          <a:p>
            <a:pPr>
              <a:lnSpc>
                <a:spcPct val="80000"/>
              </a:lnSpc>
              <a:defRPr/>
            </a:pPr>
            <a:endParaRPr lang="en-GB" altLang="en-US" sz="2100" dirty="0">
              <a:solidFill>
                <a:schemeClr val="bg1"/>
              </a:solidFill>
              <a:latin typeface="Times New Roman" panose="02020603050405020304" pitchFamily="18" charset="0"/>
            </a:endParaRPr>
          </a:p>
          <a:p>
            <a:pPr>
              <a:lnSpc>
                <a:spcPct val="80000"/>
              </a:lnSpc>
              <a:defRPr/>
            </a:pPr>
            <a:endParaRPr lang="en-US" altLang="en-US" sz="21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15161523"/>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217715B-FC08-594C-B4E1-C8F41F0C64C8}"/>
              </a:ext>
            </a:extLst>
          </p:cNvPr>
          <p:cNvSpPr>
            <a:spLocks noGrp="1"/>
          </p:cNvSpPr>
          <p:nvPr>
            <p:ph type="title"/>
          </p:nvPr>
        </p:nvSpPr>
        <p:spPr>
          <a:xfrm>
            <a:off x="702470" y="422275"/>
            <a:ext cx="4937125" cy="1143000"/>
          </a:xfrm>
        </p:spPr>
        <p:txBody>
          <a:bodyPr/>
          <a:lstStyle/>
          <a:p>
            <a:pPr eaLnBrk="1" hangingPunct="1"/>
            <a:r>
              <a:rPr lang="en-GB" altLang="en-US"/>
              <a:t>All About Ian</a:t>
            </a:r>
            <a:endParaRPr lang="en-US" altLang="en-US"/>
          </a:p>
        </p:txBody>
      </p:sp>
      <p:sp>
        <p:nvSpPr>
          <p:cNvPr id="52227" name="Rectangle 3">
            <a:extLst>
              <a:ext uri="{FF2B5EF4-FFF2-40B4-BE49-F238E27FC236}">
                <a16:creationId xmlns:a16="http://schemas.microsoft.com/office/drawing/2014/main" id="{F072B78B-40B2-4A4D-80D5-3DC8E6324708}"/>
              </a:ext>
            </a:extLst>
          </p:cNvPr>
          <p:cNvSpPr>
            <a:spLocks noGrp="1"/>
          </p:cNvSpPr>
          <p:nvPr>
            <p:ph idx="1"/>
          </p:nvPr>
        </p:nvSpPr>
        <p:spPr>
          <a:xfrm>
            <a:off x="702470" y="1700214"/>
            <a:ext cx="6702425" cy="4922837"/>
          </a:xfrm>
        </p:spPr>
        <p:txBody>
          <a:bodyPr/>
          <a:lstStyle/>
          <a:p>
            <a:pPr>
              <a:lnSpc>
                <a:spcPct val="90000"/>
              </a:lnSpc>
            </a:pPr>
            <a:r>
              <a:rPr lang="en-GB" altLang="en-US" sz="3200">
                <a:cs typeface="Calibri" panose="020F0502020204030204" pitchFamily="34" charset="0"/>
              </a:rPr>
              <a:t>Carpenter in factory 23 years</a:t>
            </a:r>
          </a:p>
          <a:p>
            <a:pPr>
              <a:lnSpc>
                <a:spcPct val="90000"/>
              </a:lnSpc>
            </a:pPr>
            <a:r>
              <a:rPr lang="en-GB" altLang="en-US" sz="3200">
                <a:cs typeface="Calibri" panose="020F0502020204030204" pitchFamily="34" charset="0"/>
              </a:rPr>
              <a:t>Age 42					</a:t>
            </a:r>
          </a:p>
          <a:p>
            <a:pPr>
              <a:lnSpc>
                <a:spcPct val="90000"/>
              </a:lnSpc>
            </a:pPr>
            <a:r>
              <a:rPr lang="en-GB" altLang="en-US" sz="3200">
                <a:cs typeface="Calibri" panose="020F0502020204030204" pitchFamily="34" charset="0"/>
              </a:rPr>
              <a:t>Loves job – satisfaction and pride	</a:t>
            </a:r>
          </a:p>
          <a:p>
            <a:pPr>
              <a:lnSpc>
                <a:spcPct val="90000"/>
              </a:lnSpc>
            </a:pPr>
            <a:r>
              <a:rPr lang="en-GB" altLang="en-US" sz="3200">
                <a:cs typeface="Calibri" panose="020F0502020204030204" pitchFamily="34" charset="0"/>
              </a:rPr>
              <a:t>Mercedes old – leather seats!		</a:t>
            </a:r>
          </a:p>
          <a:p>
            <a:pPr>
              <a:lnSpc>
                <a:spcPct val="90000"/>
              </a:lnSpc>
            </a:pPr>
            <a:r>
              <a:rPr lang="en-GB" altLang="en-US" sz="3200">
                <a:cs typeface="Calibri" panose="020F0502020204030204" pitchFamily="34" charset="0"/>
              </a:rPr>
              <a:t>Wife – Geraldine				 </a:t>
            </a:r>
          </a:p>
          <a:p>
            <a:pPr>
              <a:lnSpc>
                <a:spcPct val="90000"/>
              </a:lnSpc>
            </a:pPr>
            <a:r>
              <a:rPr lang="en-GB" altLang="en-US" sz="3200">
                <a:cs typeface="Calibri" panose="020F0502020204030204" pitchFamily="34" charset="0"/>
              </a:rPr>
              <a:t>Daughters - Natasha 15 &amp; Ella 13	</a:t>
            </a:r>
          </a:p>
          <a:p>
            <a:pPr>
              <a:lnSpc>
                <a:spcPct val="90000"/>
              </a:lnSpc>
            </a:pPr>
            <a:r>
              <a:rPr lang="en-GB" altLang="en-US" sz="3200">
                <a:cs typeface="Calibri" panose="020F0502020204030204" pitchFamily="34" charset="0"/>
              </a:rPr>
              <a:t>Holidays – loves France and wine!	</a:t>
            </a:r>
          </a:p>
          <a:p>
            <a:pPr>
              <a:lnSpc>
                <a:spcPct val="90000"/>
              </a:lnSpc>
            </a:pPr>
            <a:r>
              <a:rPr lang="en-GB" altLang="en-US" sz="3200">
                <a:cs typeface="Calibri" panose="020F0502020204030204" pitchFamily="34" charset="0"/>
              </a:rPr>
              <a:t>Cooking - Italian food</a:t>
            </a:r>
            <a:endParaRPr lang="en-US" altLang="en-US" sz="3200">
              <a:cs typeface="Calibri" panose="020F0502020204030204" pitchFamily="34" charset="0"/>
            </a:endParaRPr>
          </a:p>
        </p:txBody>
      </p:sp>
      <p:sp>
        <p:nvSpPr>
          <p:cNvPr id="52228" name="AutoShape 7" descr="Seller's item photo">
            <a:extLst>
              <a:ext uri="{FF2B5EF4-FFF2-40B4-BE49-F238E27FC236}">
                <a16:creationId xmlns:a16="http://schemas.microsoft.com/office/drawing/2014/main" id="{6A4C79C9-B479-A445-845B-66E289BDBBAF}"/>
              </a:ext>
            </a:extLst>
          </p:cNvPr>
          <p:cNvSpPr>
            <a:spLocks noChangeAspect="1" noChangeArrowheads="1"/>
          </p:cNvSpPr>
          <p:nvPr/>
        </p:nvSpPr>
        <p:spPr bwMode="auto">
          <a:xfrm>
            <a:off x="10667207" y="3048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Trebuchet MS" panose="020B0703020202090204" pitchFamily="34" charset="0"/>
              <a:ea typeface="MS PGothic" panose="020B0600070205080204" pitchFamily="34" charset="-128"/>
            </a:endParaRPr>
          </a:p>
        </p:txBody>
      </p:sp>
      <p:sp>
        <p:nvSpPr>
          <p:cNvPr id="52229" name="AutoShape 8" descr="45_0">
            <a:hlinkClick r:id="rId3"/>
            <a:extLst>
              <a:ext uri="{FF2B5EF4-FFF2-40B4-BE49-F238E27FC236}">
                <a16:creationId xmlns:a16="http://schemas.microsoft.com/office/drawing/2014/main" id="{1177986D-B9A7-FE41-817C-E5A22C16AB9A}"/>
              </a:ext>
            </a:extLst>
          </p:cNvPr>
          <p:cNvSpPr>
            <a:spLocks noChangeAspect="1" noChangeArrowheads="1"/>
          </p:cNvSpPr>
          <p:nvPr/>
        </p:nvSpPr>
        <p:spPr bwMode="auto">
          <a:xfrm>
            <a:off x="5639595" y="3086100"/>
            <a:ext cx="9128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Trebuchet MS" panose="020B0703020202090204" pitchFamily="34" charset="0"/>
              <a:ea typeface="MS PGothic" panose="020B0600070205080204" pitchFamily="34" charset="-128"/>
            </a:endParaRPr>
          </a:p>
        </p:txBody>
      </p:sp>
      <p:sp>
        <p:nvSpPr>
          <p:cNvPr id="52230" name="AutoShape 9" descr="45_0">
            <a:hlinkClick r:id="rId3"/>
            <a:extLst>
              <a:ext uri="{FF2B5EF4-FFF2-40B4-BE49-F238E27FC236}">
                <a16:creationId xmlns:a16="http://schemas.microsoft.com/office/drawing/2014/main" id="{C623623E-6E65-A747-B1B8-E28AF73E536F}"/>
              </a:ext>
            </a:extLst>
          </p:cNvPr>
          <p:cNvSpPr>
            <a:spLocks noChangeAspect="1" noChangeArrowheads="1"/>
          </p:cNvSpPr>
          <p:nvPr/>
        </p:nvSpPr>
        <p:spPr bwMode="auto">
          <a:xfrm>
            <a:off x="5639595" y="3086100"/>
            <a:ext cx="9128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Trebuchet MS" panose="020B0703020202090204" pitchFamily="34" charset="0"/>
              <a:ea typeface="MS PGothic" panose="020B0600070205080204" pitchFamily="34" charset="-128"/>
            </a:endParaRPr>
          </a:p>
        </p:txBody>
      </p:sp>
      <p:sp>
        <p:nvSpPr>
          <p:cNvPr id="52231" name="AutoShape 10" descr="ea_0">
            <a:hlinkClick r:id="rId4"/>
            <a:extLst>
              <a:ext uri="{FF2B5EF4-FFF2-40B4-BE49-F238E27FC236}">
                <a16:creationId xmlns:a16="http://schemas.microsoft.com/office/drawing/2014/main" id="{16B99626-96A2-E842-BA88-4B63CDABF967}"/>
              </a:ext>
            </a:extLst>
          </p:cNvPr>
          <p:cNvSpPr>
            <a:spLocks noChangeAspect="1" noChangeArrowheads="1"/>
          </p:cNvSpPr>
          <p:nvPr/>
        </p:nvSpPr>
        <p:spPr bwMode="auto">
          <a:xfrm>
            <a:off x="5639595" y="3086100"/>
            <a:ext cx="9128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Trebuchet MS" panose="020B0703020202090204" pitchFamily="34" charset="0"/>
              <a:ea typeface="MS PGothic" panose="020B0600070205080204" pitchFamily="34" charset="-128"/>
            </a:endParaRPr>
          </a:p>
        </p:txBody>
      </p:sp>
      <p:pic>
        <p:nvPicPr>
          <p:cNvPr id="52232" name="Picture 1">
            <a:extLst>
              <a:ext uri="{FF2B5EF4-FFF2-40B4-BE49-F238E27FC236}">
                <a16:creationId xmlns:a16="http://schemas.microsoft.com/office/drawing/2014/main" id="{30CA6EB2-5665-8843-983C-B751FF0DC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757" y="520701"/>
            <a:ext cx="1524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a:extLst>
              <a:ext uri="{FF2B5EF4-FFF2-40B4-BE49-F238E27FC236}">
                <a16:creationId xmlns:a16="http://schemas.microsoft.com/office/drawing/2014/main" id="{F6840F2A-E7F9-B147-BA1B-10D1D62EC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077345">
            <a:off x="6238083" y="2319338"/>
            <a:ext cx="41671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5">
            <a:extLst>
              <a:ext uri="{FF2B5EF4-FFF2-40B4-BE49-F238E27FC236}">
                <a16:creationId xmlns:a16="http://schemas.microsoft.com/office/drawing/2014/main" id="{AEBF251E-CC42-0E4F-ABAC-8FB5819FDB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1420" y="3513139"/>
            <a:ext cx="4386263"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5156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9FC7C9FC-48B4-F545-807B-225CB15828C0}"/>
              </a:ext>
            </a:extLst>
          </p:cNvPr>
          <p:cNvSpPr>
            <a:spLocks noGrp="1"/>
          </p:cNvSpPr>
          <p:nvPr>
            <p:ph type="title"/>
          </p:nvPr>
        </p:nvSpPr>
        <p:spPr>
          <a:xfrm>
            <a:off x="770733" y="387351"/>
            <a:ext cx="7388225" cy="854075"/>
          </a:xfrm>
        </p:spPr>
        <p:txBody>
          <a:bodyPr/>
          <a:lstStyle/>
          <a:p>
            <a:r>
              <a:rPr lang="en-US" altLang="en-US">
                <a:cs typeface="Calibri" panose="020F0502020204030204" pitchFamily="34" charset="0"/>
              </a:rPr>
              <a:t>Ian’s Story?</a:t>
            </a:r>
          </a:p>
        </p:txBody>
      </p:sp>
      <p:sp>
        <p:nvSpPr>
          <p:cNvPr id="52226" name="Content Placeholder 2">
            <a:extLst>
              <a:ext uri="{FF2B5EF4-FFF2-40B4-BE49-F238E27FC236}">
                <a16:creationId xmlns:a16="http://schemas.microsoft.com/office/drawing/2014/main" id="{9CB2D86C-6C50-A144-B4C0-49E66035D6DF}"/>
              </a:ext>
            </a:extLst>
          </p:cNvPr>
          <p:cNvSpPr>
            <a:spLocks noGrp="1"/>
          </p:cNvSpPr>
          <p:nvPr>
            <p:ph idx="1"/>
          </p:nvPr>
        </p:nvSpPr>
        <p:spPr>
          <a:xfrm>
            <a:off x="762795" y="1241426"/>
            <a:ext cx="11180763" cy="4968875"/>
          </a:xfrm>
        </p:spPr>
        <p:txBody>
          <a:bodyPr/>
          <a:lstStyle/>
          <a:p>
            <a:pPr marL="0" indent="0">
              <a:buNone/>
              <a:defRPr/>
            </a:pPr>
            <a:endParaRPr lang="en-US" altLang="en-US" dirty="0"/>
          </a:p>
          <a:p>
            <a:pPr marL="0" indent="0" algn="ctr">
              <a:buNone/>
              <a:defRPr/>
            </a:pPr>
            <a:endParaRPr lang="en-US" altLang="en-US" sz="4000" dirty="0">
              <a:cs typeface="Calibri" panose="020F0502020204030204" pitchFamily="34" charset="0"/>
            </a:endParaRPr>
          </a:p>
          <a:p>
            <a:pPr marL="0" indent="0" algn="ctr">
              <a:buNone/>
              <a:defRPr/>
            </a:pPr>
            <a:r>
              <a:rPr lang="en-US" altLang="en-US" sz="6399" b="1" dirty="0">
                <a:cs typeface="Calibri" panose="020F0502020204030204" pitchFamily="34" charset="0"/>
              </a:rPr>
              <a:t>KEY FACTS?</a:t>
            </a:r>
          </a:p>
        </p:txBody>
      </p:sp>
      <p:pic>
        <p:nvPicPr>
          <p:cNvPr id="54276" name="Picture 3" descr="courses.jpeg">
            <a:extLst>
              <a:ext uri="{FF2B5EF4-FFF2-40B4-BE49-F238E27FC236}">
                <a16:creationId xmlns:a16="http://schemas.microsoft.com/office/drawing/2014/main" id="{903A1C62-64BB-5749-9D1B-6325BF345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294" y="3606800"/>
            <a:ext cx="37465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1">
            <a:extLst>
              <a:ext uri="{FF2B5EF4-FFF2-40B4-BE49-F238E27FC236}">
                <a16:creationId xmlns:a16="http://schemas.microsoft.com/office/drawing/2014/main" id="{A55CE21E-13A4-D542-AF79-1AB5BE6D9534}"/>
              </a:ext>
            </a:extLst>
          </p:cNvPr>
          <p:cNvSpPr txBox="1">
            <a:spLocks noChangeArrowheads="1"/>
          </p:cNvSpPr>
          <p:nvPr/>
        </p:nvSpPr>
        <p:spPr bwMode="auto">
          <a:xfrm>
            <a:off x="10802144" y="911226"/>
            <a:ext cx="136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What do </a:t>
            </a:r>
          </a:p>
          <a:p>
            <a:pPr algn="ctr"/>
            <a:r>
              <a:rPr lang="en-US" altLang="en-US">
                <a:solidFill>
                  <a:schemeClr val="bg1"/>
                </a:solidFill>
              </a:rPr>
              <a:t>you </a:t>
            </a:r>
          </a:p>
          <a:p>
            <a:pPr algn="ctr"/>
            <a:r>
              <a:rPr lang="en-US" altLang="en-US">
                <a:solidFill>
                  <a:schemeClr val="bg1"/>
                </a:solidFill>
              </a:rPr>
              <a:t>remember?</a:t>
            </a:r>
          </a:p>
        </p:txBody>
      </p:sp>
    </p:spTree>
    <p:extLst>
      <p:ext uri="{BB962C8B-B14F-4D97-AF65-F5344CB8AC3E}">
        <p14:creationId xmlns:p14="http://schemas.microsoft.com/office/powerpoint/2010/main" val="1673887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577CD887-297B-D64B-92C1-03D377885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2">
            <a:extLst>
              <a:ext uri="{FF2B5EF4-FFF2-40B4-BE49-F238E27FC236}">
                <a16:creationId xmlns:a16="http://schemas.microsoft.com/office/drawing/2014/main" id="{AE7445FB-B8B9-C443-9FF2-26C97F279A23}"/>
              </a:ext>
            </a:extLst>
          </p:cNvPr>
          <p:cNvSpPr txBox="1">
            <a:spLocks noChangeArrowheads="1"/>
          </p:cNvSpPr>
          <p:nvPr/>
        </p:nvSpPr>
        <p:spPr bwMode="auto">
          <a:xfrm rot="20659907">
            <a:off x="50007" y="1612900"/>
            <a:ext cx="7396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sz="4800" b="1">
                <a:solidFill>
                  <a:srgbClr val="666666"/>
                </a:solidFill>
                <a:latin typeface="Calibri" panose="020F0502020204030204" pitchFamily="34" charset="0"/>
              </a:rPr>
              <a:t>The Guy Kawasaki Way</a:t>
            </a:r>
          </a:p>
          <a:p>
            <a:pPr algn="ctr"/>
            <a:r>
              <a:rPr lang="en-US" altLang="en-US" sz="4800" b="1">
                <a:solidFill>
                  <a:srgbClr val="666666"/>
                </a:solidFill>
                <a:latin typeface="Calibri" panose="020F0502020204030204" pitchFamily="34" charset="0"/>
              </a:rPr>
              <a:t>10-20-30 rule </a:t>
            </a:r>
          </a:p>
        </p:txBody>
      </p:sp>
      <p:sp>
        <p:nvSpPr>
          <p:cNvPr id="57348" name="TextBox 3">
            <a:extLst>
              <a:ext uri="{FF2B5EF4-FFF2-40B4-BE49-F238E27FC236}">
                <a16:creationId xmlns:a16="http://schemas.microsoft.com/office/drawing/2014/main" id="{87B61EC2-C899-E64C-AF2F-E25ABD93377F}"/>
              </a:ext>
            </a:extLst>
          </p:cNvPr>
          <p:cNvSpPr txBox="1">
            <a:spLocks noChangeArrowheads="1"/>
          </p:cNvSpPr>
          <p:nvPr/>
        </p:nvSpPr>
        <p:spPr bwMode="auto">
          <a:xfrm>
            <a:off x="10708483" y="828676"/>
            <a:ext cx="1355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b="1">
                <a:solidFill>
                  <a:schemeClr val="bg1"/>
                </a:solidFill>
                <a:latin typeface="Calibri" panose="020F0502020204030204" pitchFamily="34" charset="0"/>
              </a:rPr>
              <a:t>10 slides</a:t>
            </a:r>
          </a:p>
          <a:p>
            <a:pPr algn="ctr"/>
            <a:r>
              <a:rPr lang="en-US" altLang="en-US" b="1">
                <a:solidFill>
                  <a:schemeClr val="bg1"/>
                </a:solidFill>
                <a:latin typeface="Calibri" panose="020F0502020204030204" pitchFamily="34" charset="0"/>
              </a:rPr>
              <a:t>20 min</a:t>
            </a:r>
          </a:p>
          <a:p>
            <a:pPr algn="ctr"/>
            <a:r>
              <a:rPr lang="en-US" altLang="en-US" b="1">
                <a:solidFill>
                  <a:schemeClr val="bg1"/>
                </a:solidFill>
                <a:latin typeface="Calibri" panose="020F0502020204030204" pitchFamily="34" charset="0"/>
              </a:rPr>
              <a:t>30 pt. font</a:t>
            </a:r>
          </a:p>
        </p:txBody>
      </p:sp>
    </p:spTree>
    <p:extLst>
      <p:ext uri="{BB962C8B-B14F-4D97-AF65-F5344CB8AC3E}">
        <p14:creationId xmlns:p14="http://schemas.microsoft.com/office/powerpoint/2010/main" val="368845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86EF47E8-248F-B44F-AB04-09192FDBB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244" y="609601"/>
            <a:ext cx="8789988"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83987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46AA2E-AE71-2345-86EC-D29040D0CFAD}"/>
              </a:ext>
            </a:extLst>
          </p:cNvPr>
          <p:cNvSpPr>
            <a:spLocks noGrp="1"/>
          </p:cNvSpPr>
          <p:nvPr>
            <p:ph type="title"/>
          </p:nvPr>
        </p:nvSpPr>
        <p:spPr>
          <a:xfrm>
            <a:off x="516733" y="2098675"/>
            <a:ext cx="4122737" cy="2660650"/>
          </a:xfrm>
          <a:solidFill>
            <a:srgbClr val="C00000"/>
          </a:solidFill>
        </p:spPr>
        <p:txBody>
          <a:bodyPr/>
          <a:lstStyle/>
          <a:p>
            <a:pPr algn="ctr">
              <a:defRPr/>
            </a:pPr>
            <a:br>
              <a:rPr lang="en-US" altLang="en-US" sz="5999" b="1" dirty="0">
                <a:solidFill>
                  <a:schemeClr val="bg1"/>
                </a:solidFill>
                <a:cs typeface="Calibri" panose="020F0502020204030204" pitchFamily="34" charset="0"/>
              </a:rPr>
            </a:br>
            <a:r>
              <a:rPr lang="en-US" altLang="en-US" sz="5999" b="1" dirty="0">
                <a:solidFill>
                  <a:schemeClr val="bg1"/>
                </a:solidFill>
                <a:cs typeface="Calibri" panose="020F0502020204030204" pitchFamily="34" charset="0"/>
              </a:rPr>
              <a:t>OBJECTIVES</a:t>
            </a:r>
            <a:br>
              <a:rPr lang="en-US" altLang="en-US" sz="5999" b="1" dirty="0">
                <a:solidFill>
                  <a:schemeClr val="bg1"/>
                </a:solidFill>
                <a:cs typeface="Calibri" panose="020F0502020204030204" pitchFamily="34" charset="0"/>
              </a:rPr>
            </a:br>
            <a:endParaRPr lang="en-US" altLang="en-US" sz="5999" b="1" dirty="0">
              <a:solidFill>
                <a:schemeClr val="bg1"/>
              </a:solidFill>
              <a:cs typeface="Calibri" panose="020F0502020204030204" pitchFamily="34" charset="0"/>
            </a:endParaRPr>
          </a:p>
        </p:txBody>
      </p:sp>
      <p:pic>
        <p:nvPicPr>
          <p:cNvPr id="30723" name="Content Placeholder 2">
            <a:extLst>
              <a:ext uri="{FF2B5EF4-FFF2-40B4-BE49-F238E27FC236}">
                <a16:creationId xmlns:a16="http://schemas.microsoft.com/office/drawing/2014/main" id="{ADB73304-8C7A-3E46-A3D5-FFE558319E1E}"/>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71294" y="622300"/>
            <a:ext cx="6273800" cy="5689600"/>
          </a:xfrm>
        </p:spPr>
      </p:pic>
    </p:spTree>
    <p:extLst>
      <p:ext uri="{BB962C8B-B14F-4D97-AF65-F5344CB8AC3E}">
        <p14:creationId xmlns:p14="http://schemas.microsoft.com/office/powerpoint/2010/main" val="2156684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78195885-2A7D-BE48-97F0-2DBEA7BF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457" y="609601"/>
            <a:ext cx="9961562"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a:extLst>
              <a:ext uri="{FF2B5EF4-FFF2-40B4-BE49-F238E27FC236}">
                <a16:creationId xmlns:a16="http://schemas.microsoft.com/office/drawing/2014/main" id="{4279F3D0-B9B6-F847-B5CF-852D967E0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45" y="481014"/>
            <a:ext cx="10526713"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92345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a:extLst>
              <a:ext uri="{FF2B5EF4-FFF2-40B4-BE49-F238E27FC236}">
                <a16:creationId xmlns:a16="http://schemas.microsoft.com/office/drawing/2014/main" id="{A08DAB68-777B-AB46-AB33-746689868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319" y="609601"/>
            <a:ext cx="8859838"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67398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20F1BE26-C748-E244-AA67-B95BFBFD8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07" y="1447801"/>
            <a:ext cx="10914062"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38347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4583908" y="2781300"/>
            <a:ext cx="2428875" cy="922338"/>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NERVES</a:t>
            </a:r>
          </a:p>
        </p:txBody>
      </p:sp>
      <p:sp>
        <p:nvSpPr>
          <p:cNvPr id="64515" name="TextBox 1">
            <a:extLst>
              <a:ext uri="{FF2B5EF4-FFF2-40B4-BE49-F238E27FC236}">
                <a16:creationId xmlns:a16="http://schemas.microsoft.com/office/drawing/2014/main" id="{D98EB3EF-55F4-DC4B-ADBB-145B190A57F3}"/>
              </a:ext>
            </a:extLst>
          </p:cNvPr>
          <p:cNvSpPr txBox="1">
            <a:spLocks noChangeArrowheads="1"/>
          </p:cNvSpPr>
          <p:nvPr/>
        </p:nvSpPr>
        <p:spPr bwMode="auto">
          <a:xfrm>
            <a:off x="10843420" y="842964"/>
            <a:ext cx="11096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Nerves </a:t>
            </a:r>
          </a:p>
          <a:p>
            <a:pPr algn="ctr"/>
            <a:r>
              <a:rPr lang="en-US" altLang="en-US">
                <a:solidFill>
                  <a:schemeClr val="bg1"/>
                </a:solidFill>
                <a:latin typeface="Calibri" panose="020F0502020204030204" pitchFamily="34" charset="0"/>
              </a:rPr>
              <a:t>are </a:t>
            </a:r>
          </a:p>
          <a:p>
            <a:pPr algn="ctr"/>
            <a:r>
              <a:rPr lang="en-US" altLang="en-US">
                <a:solidFill>
                  <a:schemeClr val="bg1"/>
                </a:solidFill>
                <a:latin typeface="Calibri" panose="020F0502020204030204" pitchFamily="34" charset="0"/>
              </a:rPr>
              <a:t>necessary</a:t>
            </a:r>
          </a:p>
        </p:txBody>
      </p:sp>
      <p:pic>
        <p:nvPicPr>
          <p:cNvPr id="64516" name="Picture 4" descr="courses.jpeg">
            <a:extLst>
              <a:ext uri="{FF2B5EF4-FFF2-40B4-BE49-F238E27FC236}">
                <a16:creationId xmlns:a16="http://schemas.microsoft.com/office/drawing/2014/main" id="{76C256A1-16E9-F940-8FF7-BFFCC35B2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294" y="3606800"/>
            <a:ext cx="37465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903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032D598-1567-4643-A090-584E9014B02E}"/>
              </a:ext>
            </a:extLst>
          </p:cNvPr>
          <p:cNvSpPr>
            <a:spLocks noGrp="1"/>
          </p:cNvSpPr>
          <p:nvPr>
            <p:ph type="title"/>
          </p:nvPr>
        </p:nvSpPr>
        <p:spPr>
          <a:xfrm>
            <a:off x="762795" y="401639"/>
            <a:ext cx="7388225" cy="854075"/>
          </a:xfrm>
        </p:spPr>
        <p:txBody>
          <a:bodyPr/>
          <a:lstStyle/>
          <a:p>
            <a:pPr eaLnBrk="1" hangingPunct="1"/>
            <a:r>
              <a:rPr lang="en-GB" altLang="en-US">
                <a:cs typeface="Calibri" panose="020F0502020204030204" pitchFamily="34" charset="0"/>
              </a:rPr>
              <a:t>Nerves or Excitement?</a:t>
            </a:r>
            <a:endParaRPr lang="en-US" altLang="en-US">
              <a:cs typeface="Calibri" panose="020F0502020204030204" pitchFamily="34" charset="0"/>
            </a:endParaRPr>
          </a:p>
        </p:txBody>
      </p:sp>
      <p:sp>
        <p:nvSpPr>
          <p:cNvPr id="65539" name="Rectangle 3">
            <a:extLst>
              <a:ext uri="{FF2B5EF4-FFF2-40B4-BE49-F238E27FC236}">
                <a16:creationId xmlns:a16="http://schemas.microsoft.com/office/drawing/2014/main" id="{EAAD3477-4F86-C14D-BF90-EAB2FFB7E614}"/>
              </a:ext>
            </a:extLst>
          </p:cNvPr>
          <p:cNvSpPr>
            <a:spLocks noGrp="1"/>
          </p:cNvSpPr>
          <p:nvPr>
            <p:ph idx="1"/>
          </p:nvPr>
        </p:nvSpPr>
        <p:spPr>
          <a:xfrm>
            <a:off x="762795" y="1241426"/>
            <a:ext cx="11180763" cy="4968875"/>
          </a:xfrm>
        </p:spPr>
        <p:txBody>
          <a:bodyPr/>
          <a:lstStyle/>
          <a:p>
            <a:pPr eaLnBrk="1" hangingPunct="1">
              <a:buFontTx/>
              <a:buNone/>
            </a:pPr>
            <a:endParaRPr lang="en-GB" altLang="en-US"/>
          </a:p>
          <a:p>
            <a:pPr eaLnBrk="1" hangingPunct="1">
              <a:buFontTx/>
              <a:buNone/>
            </a:pPr>
            <a:r>
              <a:rPr lang="en-GB" altLang="en-US" sz="3600" b="1">
                <a:cs typeface="Calibri" panose="020F0502020204030204" pitchFamily="34" charset="0"/>
              </a:rPr>
              <a:t>If you are not nervous, you’re dead</a:t>
            </a:r>
          </a:p>
          <a:p>
            <a:pPr eaLnBrk="1" hangingPunct="1">
              <a:buFontTx/>
              <a:buNone/>
            </a:pPr>
            <a:endParaRPr lang="en-GB" altLang="en-US" sz="3600">
              <a:cs typeface="Calibri" panose="020F0502020204030204" pitchFamily="34" charset="0"/>
            </a:endParaRPr>
          </a:p>
          <a:p>
            <a:pPr eaLnBrk="1" hangingPunct="1">
              <a:buFontTx/>
              <a:buNone/>
            </a:pPr>
            <a:r>
              <a:rPr lang="en-GB" altLang="en-US" sz="3600">
                <a:cs typeface="Calibri" panose="020F0502020204030204" pitchFamily="34" charset="0"/>
              </a:rPr>
              <a:t>Lawrence Olivier</a:t>
            </a:r>
            <a:endParaRPr lang="en-US" altLang="en-US" sz="3600">
              <a:cs typeface="Calibri" panose="020F0502020204030204" pitchFamily="34" charset="0"/>
            </a:endParaRPr>
          </a:p>
        </p:txBody>
      </p:sp>
      <p:pic>
        <p:nvPicPr>
          <p:cNvPr id="65540" name="Picture 5" descr="olivier-henry-v_opt.jpeg">
            <a:extLst>
              <a:ext uri="{FF2B5EF4-FFF2-40B4-BE49-F238E27FC236}">
                <a16:creationId xmlns:a16="http://schemas.microsoft.com/office/drawing/2014/main" id="{4B80B5E3-9DDA-CA41-93FF-583759400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794" y="2057400"/>
            <a:ext cx="27432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1">
            <a:extLst>
              <a:ext uri="{FF2B5EF4-FFF2-40B4-BE49-F238E27FC236}">
                <a16:creationId xmlns:a16="http://schemas.microsoft.com/office/drawing/2014/main" id="{8425C210-B918-E14D-9F13-E6983CFF3EDA}"/>
              </a:ext>
            </a:extLst>
          </p:cNvPr>
          <p:cNvSpPr txBox="1">
            <a:spLocks noChangeArrowheads="1"/>
          </p:cNvSpPr>
          <p:nvPr/>
        </p:nvSpPr>
        <p:spPr bwMode="auto">
          <a:xfrm>
            <a:off x="10972008" y="754064"/>
            <a:ext cx="839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Break</a:t>
            </a:r>
          </a:p>
          <a:p>
            <a:pPr algn="ctr"/>
            <a:r>
              <a:rPr lang="en-US" altLang="en-US">
                <a:solidFill>
                  <a:schemeClr val="bg1"/>
                </a:solidFill>
                <a:latin typeface="Calibri" panose="020F0502020204030204" pitchFamily="34" charset="0"/>
              </a:rPr>
              <a:t>a</a:t>
            </a:r>
          </a:p>
          <a:p>
            <a:pPr algn="ctr"/>
            <a:r>
              <a:rPr lang="en-US" altLang="en-US">
                <a:solidFill>
                  <a:schemeClr val="bg1"/>
                </a:solidFill>
                <a:latin typeface="Calibri" panose="020F0502020204030204" pitchFamily="34" charset="0"/>
              </a:rPr>
              <a:t>leg</a:t>
            </a:r>
          </a:p>
        </p:txBody>
      </p:sp>
    </p:spTree>
    <p:extLst>
      <p:ext uri="{BB962C8B-B14F-4D97-AF65-F5344CB8AC3E}">
        <p14:creationId xmlns:p14="http://schemas.microsoft.com/office/powerpoint/2010/main" val="53104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roup 8">
            <a:extLst>
              <a:ext uri="{FF2B5EF4-FFF2-40B4-BE49-F238E27FC236}">
                <a16:creationId xmlns:a16="http://schemas.microsoft.com/office/drawing/2014/main" id="{3EFD92B8-9CB0-A14E-868B-B1413597C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994" y="698500"/>
            <a:ext cx="60579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57397"/>
      </p:ext>
    </p:extLst>
  </p:cSld>
  <p:clrMapOvr>
    <a:masterClrMapping/>
  </p:clrMapOvr>
  <p:transition spd="med">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FE55EAB5-E5EA-6948-88AB-C64AA09C5ECA}"/>
              </a:ext>
            </a:extLst>
          </p:cNvPr>
          <p:cNvSpPr>
            <a:spLocks noGrp="1"/>
          </p:cNvSpPr>
          <p:nvPr>
            <p:ph type="title"/>
          </p:nvPr>
        </p:nvSpPr>
        <p:spPr>
          <a:xfrm>
            <a:off x="762795" y="404814"/>
            <a:ext cx="7388225" cy="854075"/>
          </a:xfrm>
        </p:spPr>
        <p:txBody>
          <a:bodyPr/>
          <a:lstStyle/>
          <a:p>
            <a:r>
              <a:rPr lang="en-GB" altLang="en-US"/>
              <a:t>10 Biggest Fears </a:t>
            </a:r>
            <a:endParaRPr lang="en-US" altLang="en-US"/>
          </a:p>
        </p:txBody>
      </p:sp>
      <p:sp>
        <p:nvSpPr>
          <p:cNvPr id="5" name="Content Placeholder 4">
            <a:extLst>
              <a:ext uri="{FF2B5EF4-FFF2-40B4-BE49-F238E27FC236}">
                <a16:creationId xmlns:a16="http://schemas.microsoft.com/office/drawing/2014/main" id="{A1B5D151-F642-E94B-B3D4-2599F3C925E2}"/>
              </a:ext>
            </a:extLst>
          </p:cNvPr>
          <p:cNvSpPr>
            <a:spLocks noGrp="1"/>
          </p:cNvSpPr>
          <p:nvPr>
            <p:ph idx="1"/>
          </p:nvPr>
        </p:nvSpPr>
        <p:spPr>
          <a:xfrm>
            <a:off x="762794" y="1704976"/>
            <a:ext cx="9613900" cy="4475163"/>
          </a:xfrm>
        </p:spPr>
        <p:txBody>
          <a:bodyPr>
            <a:normAutofit fontScale="92500" lnSpcReduction="10000"/>
          </a:bodyPr>
          <a:lstStyle/>
          <a:p>
            <a:pPr marL="609524" indent="-609524">
              <a:buFont typeface="+mj-lt"/>
              <a:buAutoNum type="arabicPeriod"/>
              <a:defRPr/>
            </a:pPr>
            <a:r>
              <a:rPr lang="en-GB" sz="2667" dirty="0">
                <a:cs typeface="Calibri" panose="020F0502020204030204" pitchFamily="34" charset="0"/>
              </a:rPr>
              <a:t>Voice shaking – breathlessness</a:t>
            </a:r>
          </a:p>
          <a:p>
            <a:pPr marL="609524" indent="-609524">
              <a:buFont typeface="+mj-lt"/>
              <a:buAutoNum type="arabicPeriod"/>
              <a:defRPr/>
            </a:pPr>
            <a:r>
              <a:rPr lang="en-GB" sz="2667" dirty="0">
                <a:cs typeface="Calibri" panose="020F0502020204030204" pitchFamily="34" charset="0"/>
              </a:rPr>
              <a:t>Forgetfulness</a:t>
            </a:r>
          </a:p>
          <a:p>
            <a:pPr marL="609524" indent="-609524">
              <a:buFont typeface="+mj-lt"/>
              <a:buAutoNum type="arabicPeriod"/>
              <a:defRPr/>
            </a:pPr>
            <a:r>
              <a:rPr lang="en-GB" sz="2667" dirty="0">
                <a:cs typeface="Calibri" panose="020F0502020204030204" pitchFamily="34" charset="0"/>
              </a:rPr>
              <a:t>Technical glitches</a:t>
            </a:r>
          </a:p>
          <a:p>
            <a:pPr marL="609524" indent="-609524">
              <a:buFont typeface="+mj-lt"/>
              <a:buAutoNum type="arabicPeriod"/>
              <a:defRPr/>
            </a:pPr>
            <a:r>
              <a:rPr lang="en-GB" sz="2667" dirty="0">
                <a:cs typeface="Calibri" panose="020F0502020204030204" pitchFamily="34" charset="0"/>
              </a:rPr>
              <a:t>Hecklers &amp; saboteurs</a:t>
            </a:r>
          </a:p>
          <a:p>
            <a:pPr marL="609524" indent="-609524">
              <a:buFont typeface="+mj-lt"/>
              <a:buAutoNum type="arabicPeriod"/>
              <a:defRPr/>
            </a:pPr>
            <a:r>
              <a:rPr lang="en-GB" sz="2667" dirty="0">
                <a:cs typeface="Calibri" panose="020F0502020204030204" pitchFamily="34" charset="0"/>
              </a:rPr>
              <a:t>Unengaged/bored audience</a:t>
            </a:r>
          </a:p>
          <a:p>
            <a:pPr marL="609524" indent="-609524">
              <a:buFont typeface="+mj-lt"/>
              <a:buAutoNum type="arabicPeriod"/>
              <a:defRPr/>
            </a:pPr>
            <a:r>
              <a:rPr lang="en-GB" sz="2667" dirty="0">
                <a:cs typeface="Calibri" panose="020F0502020204030204" pitchFamily="34" charset="0"/>
              </a:rPr>
              <a:t>Audience not understanding content</a:t>
            </a:r>
          </a:p>
          <a:p>
            <a:pPr marL="609524" indent="-609524">
              <a:buFont typeface="+mj-lt"/>
              <a:buAutoNum type="arabicPeriod"/>
              <a:defRPr/>
            </a:pPr>
            <a:r>
              <a:rPr lang="en-GB" sz="2667" dirty="0">
                <a:cs typeface="Calibri" panose="020F0502020204030204" pitchFamily="34" charset="0"/>
              </a:rPr>
              <a:t>Phoney-ism: ‘I’m not qualified/experienced’</a:t>
            </a:r>
          </a:p>
          <a:p>
            <a:pPr marL="609524" indent="-609524">
              <a:buFont typeface="+mj-lt"/>
              <a:buAutoNum type="arabicPeriod"/>
              <a:defRPr/>
            </a:pPr>
            <a:r>
              <a:rPr lang="en-GB" sz="2667" dirty="0">
                <a:cs typeface="Calibri" panose="020F0502020204030204" pitchFamily="34" charset="0"/>
              </a:rPr>
              <a:t>Being too long/short (timing &amp; content issues)</a:t>
            </a:r>
          </a:p>
          <a:p>
            <a:pPr marL="609524" indent="-609524">
              <a:buFont typeface="+mj-lt"/>
              <a:buAutoNum type="arabicPeriod"/>
              <a:defRPr/>
            </a:pPr>
            <a:r>
              <a:rPr lang="en-GB" sz="2667" dirty="0">
                <a:cs typeface="Calibri" panose="020F0502020204030204" pitchFamily="34" charset="0"/>
              </a:rPr>
              <a:t>Someone asking a question I can’t answer</a:t>
            </a:r>
          </a:p>
          <a:p>
            <a:pPr marL="609524" indent="-609524">
              <a:buFont typeface="+mj-lt"/>
              <a:buAutoNum type="arabicPeriod"/>
              <a:defRPr/>
            </a:pPr>
            <a:r>
              <a:rPr lang="en-GB" sz="2667" dirty="0">
                <a:cs typeface="Calibri" panose="020F0502020204030204" pitchFamily="34" charset="0"/>
              </a:rPr>
              <a:t>Profuse sweating and/or poor body language </a:t>
            </a:r>
          </a:p>
          <a:p>
            <a:pPr marL="609524" indent="-609524">
              <a:buFont typeface="+mj-lt"/>
              <a:buAutoNum type="arabicPeriod"/>
              <a:defRPr/>
            </a:pPr>
            <a:endParaRPr lang="en-US" dirty="0"/>
          </a:p>
        </p:txBody>
      </p:sp>
      <p:sp>
        <p:nvSpPr>
          <p:cNvPr id="69636" name="TextBox 2">
            <a:extLst>
              <a:ext uri="{FF2B5EF4-FFF2-40B4-BE49-F238E27FC236}">
                <a16:creationId xmlns:a16="http://schemas.microsoft.com/office/drawing/2014/main" id="{9664D7E0-D877-DF4D-809F-48251D033166}"/>
              </a:ext>
            </a:extLst>
          </p:cNvPr>
          <p:cNvSpPr txBox="1">
            <a:spLocks noChangeArrowheads="1"/>
          </p:cNvSpPr>
          <p:nvPr/>
        </p:nvSpPr>
        <p:spPr bwMode="auto">
          <a:xfrm>
            <a:off x="11024394" y="1058863"/>
            <a:ext cx="91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Source</a:t>
            </a:r>
          </a:p>
          <a:p>
            <a:pPr algn="ctr"/>
            <a:r>
              <a:rPr lang="en-US" altLang="en-US">
                <a:solidFill>
                  <a:schemeClr val="bg1"/>
                </a:solidFill>
              </a:rPr>
              <a:t>WSJ</a:t>
            </a:r>
          </a:p>
        </p:txBody>
      </p:sp>
    </p:spTree>
    <p:extLst>
      <p:ext uri="{BB962C8B-B14F-4D97-AF65-F5344CB8AC3E}">
        <p14:creationId xmlns:p14="http://schemas.microsoft.com/office/powerpoint/2010/main" val="2813277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a:extLst>
              <a:ext uri="{FF2B5EF4-FFF2-40B4-BE49-F238E27FC236}">
                <a16:creationId xmlns:a16="http://schemas.microsoft.com/office/drawing/2014/main" id="{2964075A-2DF0-7E42-83C0-7C59293E9F78}"/>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020" y="0"/>
            <a:ext cx="568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951BD0C0-D2B4-4155-9F18-415752351966}"/>
              </a:ext>
            </a:extLst>
          </p:cNvPr>
          <p:cNvSpPr>
            <a:spLocks noGrp="1"/>
          </p:cNvSpPr>
          <p:nvPr>
            <p:ph idx="1"/>
          </p:nvPr>
        </p:nvSpPr>
        <p:spPr>
          <a:xfrm>
            <a:off x="623094" y="1628776"/>
            <a:ext cx="5473700" cy="4422775"/>
          </a:xfrm>
        </p:spPr>
        <p:txBody>
          <a:bodyPr>
            <a:normAutofit fontScale="92500" lnSpcReduction="20000"/>
          </a:bodyPr>
          <a:lstStyle/>
          <a:p>
            <a:pPr marL="609524" indent="-609524">
              <a:buFont typeface="+mj-lt"/>
              <a:buAutoNum type="arabicPeriod"/>
              <a:defRPr/>
            </a:pPr>
            <a:r>
              <a:rPr lang="en-GB" sz="2000" b="1" dirty="0"/>
              <a:t>The fear will never go away as long as you continue to grow.</a:t>
            </a:r>
          </a:p>
          <a:p>
            <a:pPr marL="609524" indent="-609524">
              <a:buFont typeface="+mj-lt"/>
              <a:buAutoNum type="arabicPeriod"/>
              <a:defRPr/>
            </a:pPr>
            <a:endParaRPr lang="en-GB" sz="2000" b="1" dirty="0"/>
          </a:p>
          <a:p>
            <a:pPr marL="609524" indent="-609524">
              <a:buFont typeface="+mj-lt"/>
              <a:buAutoNum type="arabicPeriod"/>
              <a:defRPr/>
            </a:pPr>
            <a:r>
              <a:rPr lang="en-GB" sz="2000" b="1" dirty="0"/>
              <a:t>The only way to get rid of the fear of doing something is to go out and DO IT!</a:t>
            </a:r>
          </a:p>
          <a:p>
            <a:pPr marL="609524" indent="-609524">
              <a:buFont typeface="+mj-lt"/>
              <a:buAutoNum type="arabicPeriod"/>
              <a:defRPr/>
            </a:pPr>
            <a:endParaRPr lang="en-GB" sz="2000" b="1" dirty="0"/>
          </a:p>
          <a:p>
            <a:pPr marL="609524" indent="-609524">
              <a:buFont typeface="+mj-lt"/>
              <a:buAutoNum type="arabicPeriod"/>
              <a:defRPr/>
            </a:pPr>
            <a:r>
              <a:rPr lang="en-GB" sz="2000" b="1" dirty="0"/>
              <a:t>The only way to feel better about yourself is to go out and DO IT!</a:t>
            </a:r>
          </a:p>
          <a:p>
            <a:pPr marL="609524" indent="-609524">
              <a:buFont typeface="+mj-lt"/>
              <a:buAutoNum type="arabicPeriod"/>
              <a:defRPr/>
            </a:pPr>
            <a:endParaRPr lang="en-GB" sz="2000" b="1" dirty="0"/>
          </a:p>
          <a:p>
            <a:pPr marL="609524" indent="-609524">
              <a:buFont typeface="+mj-lt"/>
              <a:buAutoNum type="arabicPeriod"/>
              <a:defRPr/>
            </a:pPr>
            <a:r>
              <a:rPr lang="en-GB" sz="2000" b="1" dirty="0"/>
              <a:t>Not only are you afraid when facing the unknown, so is everyone else.</a:t>
            </a:r>
          </a:p>
          <a:p>
            <a:pPr marL="609524" indent="-609524">
              <a:buFont typeface="+mj-lt"/>
              <a:buAutoNum type="arabicPeriod"/>
              <a:defRPr/>
            </a:pPr>
            <a:endParaRPr lang="en-GB" sz="2000" b="1" dirty="0"/>
          </a:p>
          <a:p>
            <a:pPr marL="609524" indent="-609524">
              <a:buFont typeface="+mj-lt"/>
              <a:buAutoNum type="arabicPeriod"/>
              <a:defRPr/>
            </a:pPr>
            <a:r>
              <a:rPr lang="en-GB" sz="2000" b="1" dirty="0"/>
              <a:t>Pushing through fear is less frightening than living with the bigger underlying fear that comes from a feeling of helplessness.</a:t>
            </a:r>
            <a:endParaRPr lang="en-US" sz="2000" dirty="0"/>
          </a:p>
          <a:p>
            <a:pPr>
              <a:defRPr/>
            </a:pPr>
            <a:endParaRPr lang="en-US" sz="2000" dirty="0"/>
          </a:p>
        </p:txBody>
      </p:sp>
      <p:sp>
        <p:nvSpPr>
          <p:cNvPr id="71684" name="TextBox 1">
            <a:extLst>
              <a:ext uri="{FF2B5EF4-FFF2-40B4-BE49-F238E27FC236}">
                <a16:creationId xmlns:a16="http://schemas.microsoft.com/office/drawing/2014/main" id="{7D686BF4-9EEC-5E4A-81A3-E75CD9297691}"/>
              </a:ext>
            </a:extLst>
          </p:cNvPr>
          <p:cNvSpPr txBox="1">
            <a:spLocks noChangeArrowheads="1"/>
          </p:cNvSpPr>
          <p:nvPr/>
        </p:nvSpPr>
        <p:spPr bwMode="auto">
          <a:xfrm>
            <a:off x="386558" y="549276"/>
            <a:ext cx="6084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sz="2800" b="1">
                <a:solidFill>
                  <a:srgbClr val="90003F"/>
                </a:solidFill>
                <a:latin typeface="Calibri" panose="020F0502020204030204" pitchFamily="34" charset="0"/>
              </a:rPr>
              <a:t>Feel the Fear &amp; Do It Anyway: Jeffers</a:t>
            </a:r>
          </a:p>
        </p:txBody>
      </p:sp>
    </p:spTree>
    <p:extLst>
      <p:ext uri="{BB962C8B-B14F-4D97-AF65-F5344CB8AC3E}">
        <p14:creationId xmlns:p14="http://schemas.microsoft.com/office/powerpoint/2010/main" val="153317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3B84B34-D587-4097-8D19-50D86EB96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1DF0D52-C7EB-4160-AF4A-64FAD17F7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6674" y="2252951"/>
            <a:ext cx="2218670" cy="2329641"/>
          </a:xfrm>
          <a:prstGeom prst="rect">
            <a:avLst/>
          </a:prstGeom>
          <a:solidFill>
            <a:srgbClr val="FFFFFF"/>
          </a:solidFill>
          <a:ln>
            <a:solidFill>
              <a:srgbClr val="EF4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6" name="Rectangle 75">
            <a:extLst>
              <a:ext uri="{FF2B5EF4-FFF2-40B4-BE49-F238E27FC236}">
                <a16:creationId xmlns:a16="http://schemas.microsoft.com/office/drawing/2014/main" id="{8CEBB63E-FF19-493F-9618-BFFB451D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rgbClr val="A25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a:extLst>
              <a:ext uri="{FF2B5EF4-FFF2-40B4-BE49-F238E27FC236}">
                <a16:creationId xmlns:a16="http://schemas.microsoft.com/office/drawing/2014/main" id="{44ACDE47-A60B-004B-B290-C164D5D60A40}"/>
              </a:ext>
            </a:extLst>
          </p:cNvPr>
          <p:cNvSpPr>
            <a:spLocks noGrp="1"/>
          </p:cNvSpPr>
          <p:nvPr>
            <p:ph type="title"/>
          </p:nvPr>
        </p:nvSpPr>
        <p:spPr>
          <a:xfrm>
            <a:off x="5280835" y="-204645"/>
            <a:ext cx="6284626" cy="1137333"/>
          </a:xfrm>
        </p:spPr>
        <p:txBody>
          <a:bodyPr anchor="b">
            <a:normAutofit/>
          </a:bodyPr>
          <a:lstStyle/>
          <a:p>
            <a:pPr eaLnBrk="1" hangingPunct="1"/>
            <a:r>
              <a:rPr lang="en-GB" altLang="en-US" sz="4800" b="1" dirty="0">
                <a:solidFill>
                  <a:srgbClr val="FFFFFF"/>
                </a:solidFill>
                <a:cs typeface="Calibri" panose="020F0502020204030204" pitchFamily="34" charset="0"/>
              </a:rPr>
              <a:t>Antidotes</a:t>
            </a:r>
            <a:endParaRPr lang="en-US" altLang="en-US" sz="4800" b="1" dirty="0">
              <a:solidFill>
                <a:srgbClr val="FFFFFF"/>
              </a:solidFill>
              <a:cs typeface="Calibri" panose="020F0502020204030204" pitchFamily="34" charset="0"/>
            </a:endParaRPr>
          </a:p>
        </p:txBody>
      </p:sp>
      <p:pic>
        <p:nvPicPr>
          <p:cNvPr id="6" name="Picture 5">
            <a:extLst>
              <a:ext uri="{FF2B5EF4-FFF2-40B4-BE49-F238E27FC236}">
                <a16:creationId xmlns:a16="http://schemas.microsoft.com/office/drawing/2014/main" id="{D8519E58-EB4E-A343-AFCE-69037ADF1E53}"/>
              </a:ext>
            </a:extLst>
          </p:cNvPr>
          <p:cNvPicPr>
            <a:picLocks noChangeAspect="1"/>
          </p:cNvPicPr>
          <p:nvPr/>
        </p:nvPicPr>
        <p:blipFill rotWithShape="1">
          <a:blip r:embed="rId3"/>
          <a:srcRect l="3441" r="1498" b="-8"/>
          <a:stretch/>
        </p:blipFill>
        <p:spPr>
          <a:xfrm>
            <a:off x="189388" y="1298448"/>
            <a:ext cx="4215226" cy="4279392"/>
          </a:xfrm>
          <a:prstGeom prst="rect">
            <a:avLst/>
          </a:prstGeom>
        </p:spPr>
      </p:pic>
      <p:sp>
        <p:nvSpPr>
          <p:cNvPr id="73731" name="Rectangle 3">
            <a:extLst>
              <a:ext uri="{FF2B5EF4-FFF2-40B4-BE49-F238E27FC236}">
                <a16:creationId xmlns:a16="http://schemas.microsoft.com/office/drawing/2014/main" id="{88EF2BB9-0437-2F49-9852-6F0A210A96A3}"/>
              </a:ext>
            </a:extLst>
          </p:cNvPr>
          <p:cNvSpPr>
            <a:spLocks noGrp="1"/>
          </p:cNvSpPr>
          <p:nvPr>
            <p:ph idx="1"/>
          </p:nvPr>
        </p:nvSpPr>
        <p:spPr>
          <a:xfrm>
            <a:off x="5189619" y="1137331"/>
            <a:ext cx="6284626" cy="5135453"/>
          </a:xfrm>
        </p:spPr>
        <p:txBody>
          <a:bodyPr anchor="t">
            <a:normAutofit/>
          </a:bodyPr>
          <a:lstStyle/>
          <a:p>
            <a:pPr eaLnBrk="1" hangingPunct="1"/>
            <a:r>
              <a:rPr lang="en-GB" altLang="en-US" sz="3200" dirty="0">
                <a:solidFill>
                  <a:srgbClr val="FFFFFF"/>
                </a:solidFill>
                <a:cs typeface="Calibri" panose="020F0502020204030204" pitchFamily="34" charset="0"/>
              </a:rPr>
              <a:t>Prepare &amp; rehearse</a:t>
            </a:r>
          </a:p>
          <a:p>
            <a:pPr eaLnBrk="1" hangingPunct="1"/>
            <a:r>
              <a:rPr lang="en-GB" altLang="en-US" sz="3200" dirty="0">
                <a:solidFill>
                  <a:srgbClr val="FFFFFF"/>
                </a:solidFill>
                <a:cs typeface="Calibri" panose="020F0502020204030204" pitchFamily="34" charset="0"/>
              </a:rPr>
              <a:t>Focus on your message</a:t>
            </a:r>
          </a:p>
          <a:p>
            <a:pPr eaLnBrk="1" hangingPunct="1"/>
            <a:r>
              <a:rPr lang="en-GB" altLang="en-US" sz="3200" dirty="0">
                <a:solidFill>
                  <a:srgbClr val="FFFFFF"/>
                </a:solidFill>
                <a:cs typeface="Calibri" panose="020F0502020204030204" pitchFamily="34" charset="0"/>
              </a:rPr>
              <a:t>Mingle &amp; interact with the audience</a:t>
            </a:r>
          </a:p>
          <a:p>
            <a:pPr eaLnBrk="1" hangingPunct="1"/>
            <a:r>
              <a:rPr lang="en-GB" altLang="en-US" sz="3200" dirty="0">
                <a:solidFill>
                  <a:srgbClr val="FFFFFF"/>
                </a:solidFill>
                <a:cs typeface="Calibri" panose="020F0502020204030204" pitchFamily="34" charset="0"/>
              </a:rPr>
              <a:t>Breathe &amp; warm up</a:t>
            </a:r>
          </a:p>
          <a:p>
            <a:pPr eaLnBrk="1" hangingPunct="1"/>
            <a:r>
              <a:rPr lang="en-GB" altLang="en-US" sz="3200" dirty="0">
                <a:solidFill>
                  <a:srgbClr val="FFFFFF"/>
                </a:solidFill>
                <a:cs typeface="Calibri" panose="020F0502020204030204" pitchFamily="34" charset="0"/>
              </a:rPr>
              <a:t>Drink water</a:t>
            </a:r>
          </a:p>
          <a:p>
            <a:pPr eaLnBrk="1" hangingPunct="1"/>
            <a:r>
              <a:rPr lang="en-GB" altLang="en-US" sz="3200" dirty="0">
                <a:solidFill>
                  <a:srgbClr val="FFFFFF"/>
                </a:solidFill>
                <a:cs typeface="Calibri" panose="020F0502020204030204" pitchFamily="34" charset="0"/>
              </a:rPr>
              <a:t>Arrive early</a:t>
            </a:r>
          </a:p>
          <a:p>
            <a:pPr eaLnBrk="1" hangingPunct="1"/>
            <a:r>
              <a:rPr lang="en-GB" altLang="en-US" sz="3200" dirty="0">
                <a:solidFill>
                  <a:srgbClr val="FFFFFF"/>
                </a:solidFill>
                <a:cs typeface="Calibri" panose="020F0502020204030204" pitchFamily="34" charset="0"/>
              </a:rPr>
              <a:t>Look at the audience</a:t>
            </a:r>
          </a:p>
          <a:p>
            <a:pPr eaLnBrk="1" hangingPunct="1"/>
            <a:r>
              <a:rPr lang="en-GB" altLang="en-US" sz="3200" dirty="0">
                <a:solidFill>
                  <a:srgbClr val="FFFFFF"/>
                </a:solidFill>
                <a:cs typeface="Calibri" panose="020F0502020204030204" pitchFamily="34" charset="0"/>
              </a:rPr>
              <a:t>Memorise your introduction</a:t>
            </a:r>
          </a:p>
          <a:p>
            <a:pPr eaLnBrk="1" hangingPunct="1"/>
            <a:endParaRPr lang="en-GB" altLang="en-US" sz="2000" dirty="0">
              <a:solidFill>
                <a:srgbClr val="FFFFFF"/>
              </a:solidFill>
              <a:cs typeface="Calibri" panose="020F0502020204030204" pitchFamily="34" charset="0"/>
            </a:endParaRPr>
          </a:p>
          <a:p>
            <a:pPr eaLnBrk="1" hangingPunct="1"/>
            <a:endParaRPr lang="en-US" altLang="en-US" sz="2000" dirty="0">
              <a:solidFill>
                <a:srgbClr val="FFFFFF"/>
              </a:solidFill>
            </a:endParaRPr>
          </a:p>
        </p:txBody>
      </p:sp>
    </p:spTree>
    <p:extLst>
      <p:ext uri="{BB962C8B-B14F-4D97-AF65-F5344CB8AC3E}">
        <p14:creationId xmlns:p14="http://schemas.microsoft.com/office/powerpoint/2010/main" val="327345800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CF971-D698-BF4A-BAAF-AE6C7A2C2880}"/>
              </a:ext>
            </a:extLst>
          </p:cNvPr>
          <p:cNvSpPr>
            <a:spLocks noGrp="1"/>
          </p:cNvSpPr>
          <p:nvPr>
            <p:ph idx="1"/>
          </p:nvPr>
        </p:nvSpPr>
        <p:spPr>
          <a:xfrm>
            <a:off x="1488282" y="1412876"/>
            <a:ext cx="8331200" cy="4454525"/>
          </a:xfrm>
        </p:spPr>
        <p:txBody>
          <a:bodyPr vert="horz" lIns="91423" tIns="45713" rIns="91423" bIns="45713" rtlCol="0">
            <a:normAutofit/>
          </a:bodyPr>
          <a:lstStyle/>
          <a:p>
            <a:pPr>
              <a:defRPr/>
            </a:pPr>
            <a:endParaRPr lang="en-GB" b="1" dirty="0"/>
          </a:p>
          <a:p>
            <a:pPr marL="0" indent="0">
              <a:buNone/>
              <a:defRPr/>
            </a:pPr>
            <a:r>
              <a:rPr lang="en-GB" sz="4800" b="1" dirty="0">
                <a:cs typeface="Calibri" panose="020F0502020204030204" pitchFamily="34" charset="0"/>
              </a:rPr>
              <a:t>Control: materials</a:t>
            </a:r>
            <a:endParaRPr lang="en-GB" sz="4800" dirty="0">
              <a:cs typeface="Calibri" panose="020F0502020204030204" pitchFamily="34" charset="0"/>
            </a:endParaRPr>
          </a:p>
          <a:p>
            <a:pPr marL="0" indent="0">
              <a:buNone/>
              <a:defRPr/>
            </a:pPr>
            <a:r>
              <a:rPr lang="en-GB" sz="4800" b="1" dirty="0">
                <a:cs typeface="Calibri" panose="020F0502020204030204" pitchFamily="34" charset="0"/>
              </a:rPr>
              <a:t>Control: audience</a:t>
            </a:r>
            <a:endParaRPr lang="en-GB" sz="4800" dirty="0">
              <a:cs typeface="Calibri" panose="020F0502020204030204" pitchFamily="34" charset="0"/>
            </a:endParaRPr>
          </a:p>
          <a:p>
            <a:pPr marL="0" indent="0">
              <a:buNone/>
              <a:defRPr/>
            </a:pPr>
            <a:r>
              <a:rPr lang="en-GB" sz="4800" b="1" dirty="0">
                <a:cs typeface="Calibri" panose="020F0502020204030204" pitchFamily="34" charset="0"/>
              </a:rPr>
              <a:t>Control: resources</a:t>
            </a:r>
          </a:p>
          <a:p>
            <a:pPr marL="0" indent="0">
              <a:buNone/>
              <a:defRPr/>
            </a:pPr>
            <a:r>
              <a:rPr lang="en-GB" sz="4800" b="1" dirty="0">
                <a:cs typeface="Calibri" panose="020F0502020204030204" pitchFamily="34" charset="0"/>
              </a:rPr>
              <a:t>Control: yourself</a:t>
            </a:r>
            <a:endParaRPr lang="en-GB" sz="4800" dirty="0">
              <a:cs typeface="Calibri" panose="020F0502020204030204" pitchFamily="34" charset="0"/>
            </a:endParaRPr>
          </a:p>
          <a:p>
            <a:pPr marL="0" indent="0">
              <a:buNone/>
              <a:defRPr/>
            </a:pPr>
            <a:endParaRPr lang="en-GB" sz="4000" dirty="0"/>
          </a:p>
          <a:p>
            <a:pPr>
              <a:defRPr/>
            </a:pPr>
            <a:endParaRPr lang="en-US" dirty="0"/>
          </a:p>
        </p:txBody>
      </p:sp>
      <p:sp>
        <p:nvSpPr>
          <p:cNvPr id="75779" name="Title 4">
            <a:extLst>
              <a:ext uri="{FF2B5EF4-FFF2-40B4-BE49-F238E27FC236}">
                <a16:creationId xmlns:a16="http://schemas.microsoft.com/office/drawing/2014/main" id="{C1B148D9-E224-8041-BC63-15171F6CCE04}"/>
              </a:ext>
            </a:extLst>
          </p:cNvPr>
          <p:cNvSpPr>
            <a:spLocks noGrp="1"/>
          </p:cNvSpPr>
          <p:nvPr>
            <p:ph type="title"/>
          </p:nvPr>
        </p:nvSpPr>
        <p:spPr>
          <a:xfrm>
            <a:off x="696120" y="404814"/>
            <a:ext cx="7712075" cy="534987"/>
          </a:xfrm>
        </p:spPr>
        <p:txBody>
          <a:bodyPr>
            <a:normAutofit fontScale="90000"/>
          </a:bodyPr>
          <a:lstStyle/>
          <a:p>
            <a:r>
              <a:rPr lang="en-US" altLang="en-US"/>
              <a:t>Areas you can </a:t>
            </a:r>
            <a:r>
              <a:rPr lang="en-US" altLang="en-US" b="1"/>
              <a:t>CONTROL: 4Cs</a:t>
            </a:r>
          </a:p>
        </p:txBody>
      </p:sp>
      <p:pic>
        <p:nvPicPr>
          <p:cNvPr id="75780" name="Picture 3">
            <a:extLst>
              <a:ext uri="{FF2B5EF4-FFF2-40B4-BE49-F238E27FC236}">
                <a16:creationId xmlns:a16="http://schemas.microsoft.com/office/drawing/2014/main" id="{B1355229-0D5C-1F46-A878-8BF684CFF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295" y="1412876"/>
            <a:ext cx="46767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48286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7512B9B-8C1E-F048-91F9-387C4CBA182C}"/>
              </a:ext>
            </a:extLst>
          </p:cNvPr>
          <p:cNvSpPr>
            <a:spLocks noGrp="1"/>
          </p:cNvSpPr>
          <p:nvPr>
            <p:ph type="title"/>
          </p:nvPr>
        </p:nvSpPr>
        <p:spPr>
          <a:xfrm>
            <a:off x="762795" y="190501"/>
            <a:ext cx="7388225" cy="854075"/>
          </a:xfrm>
        </p:spPr>
        <p:txBody>
          <a:bodyPr/>
          <a:lstStyle/>
          <a:p>
            <a:r>
              <a:rPr lang="en-US" altLang="en-US">
                <a:cs typeface="Calibri" panose="020F0502020204030204" pitchFamily="34" charset="0"/>
              </a:rPr>
              <a:t>Introductions</a:t>
            </a:r>
          </a:p>
        </p:txBody>
      </p:sp>
      <p:sp>
        <p:nvSpPr>
          <p:cNvPr id="26626" name="Content Placeholder 2">
            <a:extLst>
              <a:ext uri="{FF2B5EF4-FFF2-40B4-BE49-F238E27FC236}">
                <a16:creationId xmlns:a16="http://schemas.microsoft.com/office/drawing/2014/main" id="{9F53745F-EF82-0E47-85CF-7E1531D91D1E}"/>
              </a:ext>
            </a:extLst>
          </p:cNvPr>
          <p:cNvSpPr>
            <a:spLocks noGrp="1"/>
          </p:cNvSpPr>
          <p:nvPr>
            <p:ph idx="1"/>
          </p:nvPr>
        </p:nvSpPr>
        <p:spPr>
          <a:xfrm>
            <a:off x="623094" y="1109663"/>
            <a:ext cx="11182350" cy="5300662"/>
          </a:xfrm>
        </p:spPr>
        <p:txBody>
          <a:bodyPr/>
          <a:lstStyle/>
          <a:p>
            <a:pPr marL="0" indent="0">
              <a:buNone/>
              <a:defRPr/>
            </a:pPr>
            <a:r>
              <a:rPr lang="en-US" altLang="en-US" sz="2100" b="1" dirty="0">
                <a:cs typeface="Calibri" panose="020F0502020204030204" pitchFamily="34" charset="0"/>
              </a:rPr>
              <a:t>Full name: </a:t>
            </a:r>
          </a:p>
          <a:p>
            <a:pPr marL="0" indent="0">
              <a:buNone/>
              <a:defRPr/>
            </a:pPr>
            <a:r>
              <a:rPr lang="en-US" altLang="en-US" sz="2100" dirty="0">
                <a:cs typeface="Calibri" panose="020F0502020204030204" pitchFamily="34" charset="0"/>
              </a:rPr>
              <a:t>	Any known meanings? Why you were given your first name?</a:t>
            </a:r>
          </a:p>
          <a:p>
            <a:pPr marL="0" indent="0">
              <a:buNone/>
              <a:defRPr/>
            </a:pPr>
            <a:endParaRPr lang="en-US" altLang="en-US" sz="2100" b="1" dirty="0">
              <a:cs typeface="Calibri" panose="020F0502020204030204" pitchFamily="34" charset="0"/>
            </a:endParaRPr>
          </a:p>
          <a:p>
            <a:pPr marL="0" indent="0">
              <a:buNone/>
              <a:defRPr/>
            </a:pPr>
            <a:r>
              <a:rPr lang="en-US" altLang="en-US" sz="2100" b="1" dirty="0">
                <a:cs typeface="Calibri" panose="020F0502020204030204" pitchFamily="34" charset="0"/>
              </a:rPr>
              <a:t>Born &amp; Now Live:</a:t>
            </a:r>
          </a:p>
          <a:p>
            <a:pPr marL="0" indent="0">
              <a:buNone/>
              <a:defRPr/>
            </a:pPr>
            <a:r>
              <a:rPr lang="en-US" altLang="en-US" sz="2100" dirty="0">
                <a:cs typeface="Calibri" panose="020F0502020204030204" pitchFamily="34" charset="0"/>
              </a:rPr>
              <a:t>	Interesting facts? Why have you moved or stayed?</a:t>
            </a:r>
          </a:p>
          <a:p>
            <a:pPr marL="0" indent="0">
              <a:buNone/>
              <a:defRPr/>
            </a:pPr>
            <a:r>
              <a:rPr lang="en-US" altLang="en-US" sz="2100" dirty="0">
                <a:cs typeface="Calibri" panose="020F0502020204030204" pitchFamily="34" charset="0"/>
              </a:rPr>
              <a:t> </a:t>
            </a:r>
          </a:p>
          <a:p>
            <a:pPr marL="0" indent="0">
              <a:buNone/>
              <a:defRPr/>
            </a:pPr>
            <a:r>
              <a:rPr lang="en-US" altLang="en-US" sz="2100" b="1" dirty="0">
                <a:cs typeface="Calibri" panose="020F0502020204030204" pitchFamily="34" charset="0"/>
              </a:rPr>
              <a:t>Professional Background:</a:t>
            </a:r>
          </a:p>
          <a:p>
            <a:pPr marL="1371440" lvl="2" indent="-457154">
              <a:defRPr/>
            </a:pPr>
            <a:r>
              <a:rPr lang="en-US" altLang="en-US" sz="2100" dirty="0">
                <a:cs typeface="Calibri" panose="020F0502020204030204" pitchFamily="34" charset="0"/>
              </a:rPr>
              <a:t>Your role in the company?</a:t>
            </a:r>
          </a:p>
          <a:p>
            <a:pPr marL="1371440" lvl="2" indent="-457154">
              <a:defRPr/>
            </a:pPr>
            <a:r>
              <a:rPr lang="en-US" altLang="en-US" sz="2100" dirty="0">
                <a:cs typeface="Calibri" panose="020F0502020204030204" pitchFamily="34" charset="0"/>
              </a:rPr>
              <a:t>Any presenting experience?</a:t>
            </a:r>
          </a:p>
          <a:p>
            <a:pPr marL="0" indent="0">
              <a:buNone/>
              <a:defRPr/>
            </a:pPr>
            <a:endParaRPr lang="en-US" altLang="en-US" sz="2100" b="1" dirty="0">
              <a:cs typeface="Calibri" panose="020F0502020204030204" pitchFamily="34" charset="0"/>
            </a:endParaRPr>
          </a:p>
          <a:p>
            <a:pPr marL="0" indent="0">
              <a:buNone/>
              <a:defRPr/>
            </a:pPr>
            <a:r>
              <a:rPr lang="en-US" altLang="en-US" sz="2100" b="1" dirty="0">
                <a:cs typeface="Calibri" panose="020F0502020204030204" pitchFamily="34" charset="0"/>
              </a:rPr>
              <a:t>Objectives:</a:t>
            </a:r>
          </a:p>
          <a:p>
            <a:pPr marL="914286" lvl="2" indent="0">
              <a:buNone/>
              <a:defRPr/>
            </a:pPr>
            <a:r>
              <a:rPr lang="en-US" altLang="en-US" sz="2100" dirty="0">
                <a:cs typeface="Calibri" panose="020F0502020204030204" pitchFamily="34" charset="0"/>
              </a:rPr>
              <a:t>Areas of interest for today? Key learning areas?</a:t>
            </a:r>
          </a:p>
          <a:p>
            <a:pPr marL="914286" lvl="2" indent="0">
              <a:buNone/>
              <a:defRPr/>
            </a:pPr>
            <a:endParaRPr lang="en-US" altLang="en-US" sz="2400" dirty="0">
              <a:solidFill>
                <a:srgbClr val="512581"/>
              </a:solidFill>
              <a:cs typeface="Calibri" panose="020F0502020204030204" pitchFamily="34" charset="0"/>
            </a:endParaRPr>
          </a:p>
        </p:txBody>
      </p:sp>
      <p:sp>
        <p:nvSpPr>
          <p:cNvPr id="32772" name="TextBox 1">
            <a:extLst>
              <a:ext uri="{FF2B5EF4-FFF2-40B4-BE49-F238E27FC236}">
                <a16:creationId xmlns:a16="http://schemas.microsoft.com/office/drawing/2014/main" id="{5970175C-FEFC-4B46-ADE2-EC8AE5550F4F}"/>
              </a:ext>
            </a:extLst>
          </p:cNvPr>
          <p:cNvSpPr txBox="1">
            <a:spLocks noChangeArrowheads="1"/>
          </p:cNvSpPr>
          <p:nvPr/>
        </p:nvSpPr>
        <p:spPr bwMode="auto">
          <a:xfrm>
            <a:off x="10972008" y="1109663"/>
            <a:ext cx="106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Exercise</a:t>
            </a:r>
          </a:p>
        </p:txBody>
      </p:sp>
      <p:pic>
        <p:nvPicPr>
          <p:cNvPr id="3" name="Picture 2">
            <a:extLst>
              <a:ext uri="{FF2B5EF4-FFF2-40B4-BE49-F238E27FC236}">
                <a16:creationId xmlns:a16="http://schemas.microsoft.com/office/drawing/2014/main" id="{CCFC1515-575F-0446-A9C0-6E5501828264}"/>
              </a:ext>
            </a:extLst>
          </p:cNvPr>
          <p:cNvPicPr>
            <a:picLocks noChangeAspect="1"/>
          </p:cNvPicPr>
          <p:nvPr/>
        </p:nvPicPr>
        <p:blipFill>
          <a:blip r:embed="rId3"/>
          <a:stretch>
            <a:fillRect/>
          </a:stretch>
        </p:blipFill>
        <p:spPr>
          <a:xfrm>
            <a:off x="8467344" y="0"/>
            <a:ext cx="3724656" cy="6858000"/>
          </a:xfrm>
          <a:prstGeom prst="rect">
            <a:avLst/>
          </a:prstGeom>
        </p:spPr>
      </p:pic>
    </p:spTree>
    <p:extLst>
      <p:ext uri="{BB962C8B-B14F-4D97-AF65-F5344CB8AC3E}">
        <p14:creationId xmlns:p14="http://schemas.microsoft.com/office/powerpoint/2010/main" val="409676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4564857" y="2784476"/>
            <a:ext cx="3173412" cy="923925"/>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WARM UP</a:t>
            </a:r>
          </a:p>
        </p:txBody>
      </p:sp>
      <p:sp>
        <p:nvSpPr>
          <p:cNvPr id="77827" name="TextBox 1">
            <a:extLst>
              <a:ext uri="{FF2B5EF4-FFF2-40B4-BE49-F238E27FC236}">
                <a16:creationId xmlns:a16="http://schemas.microsoft.com/office/drawing/2014/main" id="{12F07265-3B71-964A-BB03-9E846ED52B2C}"/>
              </a:ext>
            </a:extLst>
          </p:cNvPr>
          <p:cNvSpPr txBox="1">
            <a:spLocks noChangeArrowheads="1"/>
          </p:cNvSpPr>
          <p:nvPr/>
        </p:nvSpPr>
        <p:spPr bwMode="auto">
          <a:xfrm>
            <a:off x="10825957" y="950913"/>
            <a:ext cx="96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Let’s get</a:t>
            </a:r>
          </a:p>
          <a:p>
            <a:pPr algn="ctr"/>
            <a:r>
              <a:rPr lang="en-US" altLang="en-US">
                <a:solidFill>
                  <a:schemeClr val="bg1"/>
                </a:solidFill>
                <a:latin typeface="Calibri" panose="020F0502020204030204" pitchFamily="34" charset="0"/>
              </a:rPr>
              <a:t>physical</a:t>
            </a:r>
          </a:p>
        </p:txBody>
      </p:sp>
      <p:pic>
        <p:nvPicPr>
          <p:cNvPr id="5" name="Picture 2" descr="courses.jpeg">
            <a:extLst>
              <a:ext uri="{FF2B5EF4-FFF2-40B4-BE49-F238E27FC236}">
                <a16:creationId xmlns:a16="http://schemas.microsoft.com/office/drawing/2014/main" id="{A631C6BA-F974-3041-8F65-99F81724E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094" y="3657600"/>
            <a:ext cx="3683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46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a:extLst>
              <a:ext uri="{FF2B5EF4-FFF2-40B4-BE49-F238E27FC236}">
                <a16:creationId xmlns:a16="http://schemas.microsoft.com/office/drawing/2014/main" id="{F0C944B5-308F-6F47-B873-ECEFB6B86927}"/>
              </a:ext>
            </a:extLst>
          </p:cNvPr>
          <p:cNvSpPr>
            <a:spLocks noGrp="1"/>
          </p:cNvSpPr>
          <p:nvPr>
            <p:ph type="title"/>
          </p:nvPr>
        </p:nvSpPr>
        <p:spPr>
          <a:xfrm>
            <a:off x="751683" y="388939"/>
            <a:ext cx="7388225" cy="852487"/>
          </a:xfrm>
        </p:spPr>
        <p:txBody>
          <a:bodyPr/>
          <a:lstStyle/>
          <a:p>
            <a:r>
              <a:rPr lang="en-GB" altLang="en-US"/>
              <a:t>Consonants for Clarity</a:t>
            </a:r>
          </a:p>
        </p:txBody>
      </p:sp>
      <p:sp>
        <p:nvSpPr>
          <p:cNvPr id="70657" name="Content Placeholder 2">
            <a:extLst>
              <a:ext uri="{FF2B5EF4-FFF2-40B4-BE49-F238E27FC236}">
                <a16:creationId xmlns:a16="http://schemas.microsoft.com/office/drawing/2014/main" id="{C07313CC-9F59-644C-99F4-2F6138249852}"/>
              </a:ext>
            </a:extLst>
          </p:cNvPr>
          <p:cNvSpPr>
            <a:spLocks noGrp="1"/>
          </p:cNvSpPr>
          <p:nvPr>
            <p:ph idx="1"/>
          </p:nvPr>
        </p:nvSpPr>
        <p:spPr>
          <a:xfrm>
            <a:off x="751682" y="1241426"/>
            <a:ext cx="11182350" cy="4968875"/>
          </a:xfrm>
        </p:spPr>
        <p:txBody>
          <a:bodyPr>
            <a:normAutofit fontScale="92500" lnSpcReduction="10000"/>
          </a:bodyPr>
          <a:lstStyle/>
          <a:p>
            <a:pPr>
              <a:defRPr/>
            </a:pPr>
            <a:r>
              <a:rPr lang="en-GB" altLang="en-US" dirty="0"/>
              <a:t>I saw Susie sitting in a shoe-shine shop.  All day long she shines and sits and shines and sits.  I saw Susie sitting in a shoe-shine shop.</a:t>
            </a:r>
          </a:p>
          <a:p>
            <a:pPr>
              <a:defRPr/>
            </a:pPr>
            <a:endParaRPr lang="en-GB" altLang="en-US" dirty="0"/>
          </a:p>
          <a:p>
            <a:pPr>
              <a:defRPr/>
            </a:pPr>
            <a:r>
              <a:rPr lang="en-GB" altLang="en-US" dirty="0"/>
              <a:t>Round and round the rugged rocks the ragged rascal ran.</a:t>
            </a:r>
          </a:p>
          <a:p>
            <a:pPr>
              <a:defRPr/>
            </a:pPr>
            <a:endParaRPr lang="en-GB" altLang="en-US" dirty="0"/>
          </a:p>
          <a:p>
            <a:pPr>
              <a:defRPr/>
            </a:pPr>
            <a:r>
              <a:rPr lang="en-GB" altLang="en-US" dirty="0"/>
              <a:t>Unique New York, New York’s unique. </a:t>
            </a:r>
          </a:p>
          <a:p>
            <a:pPr>
              <a:defRPr/>
            </a:pPr>
            <a:endParaRPr lang="en-GB" altLang="en-US" dirty="0"/>
          </a:p>
          <a:p>
            <a:pPr>
              <a:defRPr/>
            </a:pPr>
            <a:r>
              <a:rPr lang="en-GB" altLang="en-US" dirty="0"/>
              <a:t>The sixth sick sheik’s sixth sheep’s sick.</a:t>
            </a:r>
          </a:p>
          <a:p>
            <a:pPr>
              <a:defRPr/>
            </a:pPr>
            <a:endParaRPr lang="en-GB" altLang="en-US" dirty="0"/>
          </a:p>
          <a:p>
            <a:pPr>
              <a:defRPr/>
            </a:pPr>
            <a:r>
              <a:rPr lang="en-GB" altLang="en-US" dirty="0"/>
              <a:t>Betty </a:t>
            </a:r>
            <a:r>
              <a:rPr lang="en-GB" altLang="en-US" dirty="0" err="1"/>
              <a:t>Botter</a:t>
            </a:r>
            <a:r>
              <a:rPr lang="en-GB" altLang="en-US" dirty="0"/>
              <a:t> bought a bit of bitter butter.  Betty </a:t>
            </a:r>
            <a:r>
              <a:rPr lang="en-GB" altLang="en-US" dirty="0" err="1"/>
              <a:t>Botter</a:t>
            </a:r>
            <a:r>
              <a:rPr lang="en-GB" altLang="en-US" dirty="0"/>
              <a:t> thought a bit of better butter should be bought.  She bought a better bit of butter, better butter than the bitter butter Betty bought.</a:t>
            </a:r>
          </a:p>
          <a:p>
            <a:pPr>
              <a:defRPr/>
            </a:pPr>
            <a:endParaRPr lang="en-US" altLang="en-US" dirty="0"/>
          </a:p>
        </p:txBody>
      </p:sp>
      <p:sp>
        <p:nvSpPr>
          <p:cNvPr id="78852" name="TextBox 2">
            <a:extLst>
              <a:ext uri="{FF2B5EF4-FFF2-40B4-BE49-F238E27FC236}">
                <a16:creationId xmlns:a16="http://schemas.microsoft.com/office/drawing/2014/main" id="{D7255A02-D7FB-BF45-BCA0-9EF65CAE811D}"/>
              </a:ext>
            </a:extLst>
          </p:cNvPr>
          <p:cNvSpPr txBox="1">
            <a:spLocks noChangeArrowheads="1"/>
          </p:cNvSpPr>
          <p:nvPr/>
        </p:nvSpPr>
        <p:spPr bwMode="auto">
          <a:xfrm>
            <a:off x="11159333" y="1035051"/>
            <a:ext cx="714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Say </a:t>
            </a:r>
          </a:p>
          <a:p>
            <a:pPr algn="ctr"/>
            <a:r>
              <a:rPr lang="en-US" altLang="en-US">
                <a:solidFill>
                  <a:schemeClr val="bg1"/>
                </a:solidFill>
                <a:latin typeface="Calibri" panose="020F0502020204030204" pitchFamily="34" charset="0"/>
              </a:rPr>
              <a:t>aloud</a:t>
            </a:r>
          </a:p>
        </p:txBody>
      </p:sp>
    </p:spTree>
    <p:extLst>
      <p:ext uri="{BB962C8B-B14F-4D97-AF65-F5344CB8AC3E}">
        <p14:creationId xmlns:p14="http://schemas.microsoft.com/office/powerpoint/2010/main" val="1509586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2923382" y="2787651"/>
            <a:ext cx="6176962" cy="923925"/>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SIMPLE STRUCTURES</a:t>
            </a:r>
          </a:p>
        </p:txBody>
      </p:sp>
      <p:pic>
        <p:nvPicPr>
          <p:cNvPr id="79875" name="Picture 2" descr="courses.jpeg">
            <a:extLst>
              <a:ext uri="{FF2B5EF4-FFF2-40B4-BE49-F238E27FC236}">
                <a16:creationId xmlns:a16="http://schemas.microsoft.com/office/drawing/2014/main" id="{29117855-D23E-8F44-A437-AC361420A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9194" y="3848100"/>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1">
            <a:extLst>
              <a:ext uri="{FF2B5EF4-FFF2-40B4-BE49-F238E27FC236}">
                <a16:creationId xmlns:a16="http://schemas.microsoft.com/office/drawing/2014/main" id="{490BD3A6-7954-BD4D-81ED-CBFE713EB619}"/>
              </a:ext>
            </a:extLst>
          </p:cNvPr>
          <p:cNvSpPr txBox="1">
            <a:spLocks noChangeArrowheads="1"/>
          </p:cNvSpPr>
          <p:nvPr/>
        </p:nvSpPr>
        <p:spPr bwMode="auto">
          <a:xfrm>
            <a:off x="10938669" y="1082675"/>
            <a:ext cx="79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latin typeface="Calibri" panose="020F0502020204030204" pitchFamily="34" charset="0"/>
              </a:rPr>
              <a:t>Clarit</a:t>
            </a:r>
            <a:r>
              <a:rPr lang="en-US" altLang="en-US">
                <a:solidFill>
                  <a:schemeClr val="bg1"/>
                </a:solidFill>
              </a:rPr>
              <a:t>y</a:t>
            </a:r>
          </a:p>
        </p:txBody>
      </p:sp>
    </p:spTree>
    <p:extLst>
      <p:ext uri="{BB962C8B-B14F-4D97-AF65-F5344CB8AC3E}">
        <p14:creationId xmlns:p14="http://schemas.microsoft.com/office/powerpoint/2010/main" val="152839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Title 5">
            <a:extLst>
              <a:ext uri="{FF2B5EF4-FFF2-40B4-BE49-F238E27FC236}">
                <a16:creationId xmlns:a16="http://schemas.microsoft.com/office/drawing/2014/main" id="{8BC8E86D-FB86-B949-983F-08CB61C33C08}"/>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altLang="en-US" sz="4800" b="1" dirty="0"/>
              <a:t>I Want My Audience To…</a:t>
            </a:r>
          </a:p>
        </p:txBody>
      </p:sp>
      <p:sp>
        <p:nvSpPr>
          <p:cNvPr id="80901" name="TextBox 1">
            <a:extLst>
              <a:ext uri="{FF2B5EF4-FFF2-40B4-BE49-F238E27FC236}">
                <a16:creationId xmlns:a16="http://schemas.microsoft.com/office/drawing/2014/main" id="{3106C034-60B5-0443-A009-98608FD8F8D5}"/>
              </a:ext>
            </a:extLst>
          </p:cNvPr>
          <p:cNvSpPr txBox="1">
            <a:spLocks noChangeArrowheads="1"/>
          </p:cNvSpPr>
          <p:nvPr/>
        </p:nvSpPr>
        <p:spPr bwMode="auto">
          <a:xfrm>
            <a:off x="648931" y="2438401"/>
            <a:ext cx="3667036"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indent="-228600">
              <a:lnSpc>
                <a:spcPct val="90000"/>
              </a:lnSpc>
              <a:spcAft>
                <a:spcPts val="600"/>
              </a:spcAft>
              <a:buFont typeface="Arial" panose="020B0604020202020204" pitchFamily="34" charset="0"/>
              <a:buChar char="•"/>
            </a:pPr>
            <a:r>
              <a:rPr lang="en-US" altLang="en-US" sz="4400" dirty="0">
                <a:solidFill>
                  <a:schemeClr val="accent1"/>
                </a:solidFill>
                <a:latin typeface="+mn-lt"/>
                <a:ea typeface="+mn-ea"/>
                <a:cs typeface="+mn-cs"/>
              </a:rPr>
              <a:t>THINK?</a:t>
            </a:r>
          </a:p>
          <a:p>
            <a:pPr indent="-228600">
              <a:lnSpc>
                <a:spcPct val="90000"/>
              </a:lnSpc>
              <a:spcAft>
                <a:spcPts val="600"/>
              </a:spcAft>
              <a:buFont typeface="Arial" panose="020B0604020202020204" pitchFamily="34" charset="0"/>
              <a:buChar char="•"/>
            </a:pPr>
            <a:endParaRPr lang="en-US" altLang="en-US" sz="44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altLang="en-US" sz="4400" dirty="0">
                <a:solidFill>
                  <a:schemeClr val="accent6"/>
                </a:solidFill>
                <a:latin typeface="+mn-lt"/>
                <a:ea typeface="+mn-ea"/>
                <a:cs typeface="+mn-cs"/>
              </a:rPr>
              <a:t>FEEL?</a:t>
            </a:r>
          </a:p>
          <a:p>
            <a:pPr indent="-228600">
              <a:lnSpc>
                <a:spcPct val="90000"/>
              </a:lnSpc>
              <a:spcAft>
                <a:spcPts val="600"/>
              </a:spcAft>
              <a:buFont typeface="Arial" panose="020B0604020202020204" pitchFamily="34" charset="0"/>
              <a:buChar char="•"/>
            </a:pPr>
            <a:endParaRPr lang="en-US" altLang="en-US" sz="4400" dirty="0">
              <a:solidFill>
                <a:srgbClr val="C00000"/>
              </a:solidFill>
              <a:latin typeface="+mn-lt"/>
              <a:ea typeface="+mn-ea"/>
              <a:cs typeface="+mn-cs"/>
            </a:endParaRPr>
          </a:p>
          <a:p>
            <a:pPr indent="-228600">
              <a:lnSpc>
                <a:spcPct val="90000"/>
              </a:lnSpc>
              <a:spcAft>
                <a:spcPts val="600"/>
              </a:spcAft>
              <a:buFont typeface="Arial" panose="020B0604020202020204" pitchFamily="34" charset="0"/>
              <a:buChar char="•"/>
            </a:pPr>
            <a:r>
              <a:rPr lang="en-US" altLang="en-US" sz="4400" dirty="0">
                <a:solidFill>
                  <a:srgbClr val="C00000"/>
                </a:solidFill>
                <a:latin typeface="+mn-lt"/>
                <a:ea typeface="+mn-ea"/>
                <a:cs typeface="+mn-cs"/>
              </a:rPr>
              <a:t>DO?</a:t>
            </a:r>
          </a:p>
        </p:txBody>
      </p:sp>
      <p:sp>
        <p:nvSpPr>
          <p:cNvPr id="80903" name="Rectangle 73">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389A8B-402A-2B4F-A27B-4355CB205716}"/>
              </a:ext>
            </a:extLst>
          </p:cNvPr>
          <p:cNvPicPr>
            <a:picLocks noChangeAspect="1"/>
          </p:cNvPicPr>
          <p:nvPr/>
        </p:nvPicPr>
        <p:blipFill rotWithShape="1">
          <a:blip r:embed="rId3"/>
          <a:srcRect r="3573" b="-2"/>
          <a:stretch/>
        </p:blipFill>
        <p:spPr>
          <a:xfrm>
            <a:off x="5283708" y="722376"/>
            <a:ext cx="6263640" cy="5413248"/>
          </a:xfrm>
          <a:prstGeom prst="rect">
            <a:avLst/>
          </a:prstGeom>
          <a:effectLst/>
        </p:spPr>
      </p:pic>
    </p:spTree>
    <p:extLst>
      <p:ext uri="{BB962C8B-B14F-4D97-AF65-F5344CB8AC3E}">
        <p14:creationId xmlns:p14="http://schemas.microsoft.com/office/powerpoint/2010/main" val="64777219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1B6DB41-5A91-DC47-9321-3839CAD981C6}"/>
              </a:ext>
            </a:extLst>
          </p:cNvPr>
          <p:cNvSpPr>
            <a:spLocks noGrp="1"/>
          </p:cNvSpPr>
          <p:nvPr>
            <p:ph type="title"/>
          </p:nvPr>
        </p:nvSpPr>
        <p:spPr>
          <a:xfrm>
            <a:off x="912019" y="168275"/>
            <a:ext cx="8345488" cy="831850"/>
          </a:xfrm>
        </p:spPr>
        <p:txBody>
          <a:bodyPr/>
          <a:lstStyle/>
          <a:p>
            <a:pPr algn="l"/>
            <a:r>
              <a:rPr lang="en-GB" altLang="en-US"/>
              <a:t>Shape Of Your Talk</a:t>
            </a:r>
          </a:p>
        </p:txBody>
      </p:sp>
      <p:cxnSp>
        <p:nvCxnSpPr>
          <p:cNvPr id="5" name="Straight Connector 4">
            <a:extLst>
              <a:ext uri="{FF2B5EF4-FFF2-40B4-BE49-F238E27FC236}">
                <a16:creationId xmlns:a16="http://schemas.microsoft.com/office/drawing/2014/main" id="{459C8670-ED24-B84D-8B88-B917DAC020B3}"/>
              </a:ext>
            </a:extLst>
          </p:cNvPr>
          <p:cNvCxnSpPr/>
          <p:nvPr/>
        </p:nvCxnSpPr>
        <p:spPr bwMode="auto">
          <a:xfrm flipV="1">
            <a:off x="4650582" y="1316038"/>
            <a:ext cx="1873250" cy="2544762"/>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445569DF-4923-CD4D-B536-46E529709F32}"/>
              </a:ext>
            </a:extLst>
          </p:cNvPr>
          <p:cNvCxnSpPr/>
          <p:nvPr/>
        </p:nvCxnSpPr>
        <p:spPr bwMode="auto">
          <a:xfrm>
            <a:off x="4650582" y="3860801"/>
            <a:ext cx="1873250" cy="26257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788797-11C3-F84D-9746-3A90E16796CF}"/>
              </a:ext>
            </a:extLst>
          </p:cNvPr>
          <p:cNvCxnSpPr/>
          <p:nvPr/>
        </p:nvCxnSpPr>
        <p:spPr bwMode="auto">
          <a:xfrm>
            <a:off x="6523832" y="1316038"/>
            <a:ext cx="1884362" cy="2544762"/>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DBA90E2-0A15-8D4C-B46C-3C5F880F39F3}"/>
              </a:ext>
            </a:extLst>
          </p:cNvPr>
          <p:cNvCxnSpPr/>
          <p:nvPr/>
        </p:nvCxnSpPr>
        <p:spPr bwMode="auto">
          <a:xfrm flipH="1">
            <a:off x="6528594" y="3860801"/>
            <a:ext cx="1879600" cy="26257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7914EFE-3B64-5849-9A4B-6CC9411DFE77}"/>
              </a:ext>
            </a:extLst>
          </p:cNvPr>
          <p:cNvCxnSpPr/>
          <p:nvPr/>
        </p:nvCxnSpPr>
        <p:spPr bwMode="auto">
          <a:xfrm>
            <a:off x="4650582" y="2271713"/>
            <a:ext cx="3757612"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FC0C5E-3798-1740-924A-E0874337E738}"/>
              </a:ext>
            </a:extLst>
          </p:cNvPr>
          <p:cNvCxnSpPr/>
          <p:nvPr/>
        </p:nvCxnSpPr>
        <p:spPr bwMode="auto">
          <a:xfrm>
            <a:off x="4650582" y="5856288"/>
            <a:ext cx="37576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514F28-DEC0-914F-805C-8934729FAF86}"/>
              </a:ext>
            </a:extLst>
          </p:cNvPr>
          <p:cNvCxnSpPr/>
          <p:nvPr/>
        </p:nvCxnSpPr>
        <p:spPr bwMode="auto">
          <a:xfrm>
            <a:off x="4650582" y="5192713"/>
            <a:ext cx="37576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2954" name="TextBox 30">
            <a:extLst>
              <a:ext uri="{FF2B5EF4-FFF2-40B4-BE49-F238E27FC236}">
                <a16:creationId xmlns:a16="http://schemas.microsoft.com/office/drawing/2014/main" id="{065FFD59-ADB1-B44F-AC59-7E5CC4E04C4B}"/>
              </a:ext>
            </a:extLst>
          </p:cNvPr>
          <p:cNvSpPr txBox="1">
            <a:spLocks noChangeArrowheads="1"/>
          </p:cNvSpPr>
          <p:nvPr/>
        </p:nvSpPr>
        <p:spPr bwMode="auto">
          <a:xfrm>
            <a:off x="5188745" y="3192464"/>
            <a:ext cx="292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2800" b="1">
                <a:solidFill>
                  <a:schemeClr val="bg1"/>
                </a:solidFill>
                <a:latin typeface="Trebuchet MS" panose="020B0703020202090204" pitchFamily="34" charset="0"/>
                <a:ea typeface="MS PGothic" panose="020B0600070205080204" pitchFamily="34" charset="-128"/>
              </a:rPr>
              <a:t>2.</a:t>
            </a:r>
            <a:endParaRPr lang="en-GB" altLang="en-US" sz="1800" b="1">
              <a:solidFill>
                <a:schemeClr val="bg1"/>
              </a:solidFill>
              <a:latin typeface="Trebuchet MS" panose="020B0703020202090204" pitchFamily="34" charset="0"/>
              <a:ea typeface="MS PGothic" panose="020B0600070205080204" pitchFamily="34" charset="-128"/>
            </a:endParaRPr>
          </a:p>
        </p:txBody>
      </p:sp>
      <p:sp>
        <p:nvSpPr>
          <p:cNvPr id="82955" name="TextBox 31">
            <a:extLst>
              <a:ext uri="{FF2B5EF4-FFF2-40B4-BE49-F238E27FC236}">
                <a16:creationId xmlns:a16="http://schemas.microsoft.com/office/drawing/2014/main" id="{9B8F4C06-DE58-FB48-865B-96A82887C4FA}"/>
              </a:ext>
            </a:extLst>
          </p:cNvPr>
          <p:cNvSpPr txBox="1">
            <a:spLocks noChangeArrowheads="1"/>
          </p:cNvSpPr>
          <p:nvPr/>
        </p:nvSpPr>
        <p:spPr bwMode="auto">
          <a:xfrm>
            <a:off x="5280819" y="1630364"/>
            <a:ext cx="287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2800" b="1">
                <a:solidFill>
                  <a:schemeClr val="bg1"/>
                </a:solidFill>
                <a:latin typeface="Trebuchet MS" panose="020B0703020202090204" pitchFamily="34" charset="0"/>
                <a:ea typeface="MS PGothic" panose="020B0600070205080204" pitchFamily="34" charset="-128"/>
              </a:rPr>
              <a:t>1.</a:t>
            </a:r>
            <a:endParaRPr lang="en-GB" altLang="en-US" sz="1800" b="1">
              <a:solidFill>
                <a:schemeClr val="bg1"/>
              </a:solidFill>
              <a:latin typeface="Trebuchet MS" panose="020B0703020202090204" pitchFamily="34" charset="0"/>
              <a:ea typeface="MS PGothic" panose="020B0600070205080204" pitchFamily="34" charset="-128"/>
            </a:endParaRPr>
          </a:p>
        </p:txBody>
      </p:sp>
      <p:sp>
        <p:nvSpPr>
          <p:cNvPr id="82956" name="TextBox 32">
            <a:extLst>
              <a:ext uri="{FF2B5EF4-FFF2-40B4-BE49-F238E27FC236}">
                <a16:creationId xmlns:a16="http://schemas.microsoft.com/office/drawing/2014/main" id="{11354E29-DDEB-1C41-A442-190A6C3E61DC}"/>
              </a:ext>
            </a:extLst>
          </p:cNvPr>
          <p:cNvSpPr txBox="1">
            <a:spLocks noChangeArrowheads="1"/>
          </p:cNvSpPr>
          <p:nvPr/>
        </p:nvSpPr>
        <p:spPr bwMode="auto">
          <a:xfrm>
            <a:off x="5303045" y="5303839"/>
            <a:ext cx="2860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2800" b="1">
                <a:solidFill>
                  <a:schemeClr val="bg1"/>
                </a:solidFill>
                <a:latin typeface="Trebuchet MS" panose="020B0703020202090204" pitchFamily="34" charset="0"/>
                <a:ea typeface="MS PGothic" panose="020B0600070205080204" pitchFamily="34" charset="-128"/>
              </a:rPr>
              <a:t>3.</a:t>
            </a:r>
            <a:endParaRPr lang="en-GB" altLang="en-US" sz="1800" b="1">
              <a:solidFill>
                <a:schemeClr val="bg1"/>
              </a:solidFill>
              <a:ea typeface="MS PGothic" panose="020B0600070205080204" pitchFamily="34" charset="-128"/>
            </a:endParaRPr>
          </a:p>
        </p:txBody>
      </p:sp>
      <p:sp>
        <p:nvSpPr>
          <p:cNvPr id="82957" name="TextBox 36">
            <a:extLst>
              <a:ext uri="{FF2B5EF4-FFF2-40B4-BE49-F238E27FC236}">
                <a16:creationId xmlns:a16="http://schemas.microsoft.com/office/drawing/2014/main" id="{98EA0B7B-C3CB-BE4C-AD1F-71722DA71EC5}"/>
              </a:ext>
            </a:extLst>
          </p:cNvPr>
          <p:cNvSpPr txBox="1">
            <a:spLocks noChangeArrowheads="1"/>
          </p:cNvSpPr>
          <p:nvPr/>
        </p:nvSpPr>
        <p:spPr bwMode="auto">
          <a:xfrm>
            <a:off x="5285582" y="5899150"/>
            <a:ext cx="294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2800" b="1">
                <a:solidFill>
                  <a:schemeClr val="bg1"/>
                </a:solidFill>
                <a:latin typeface="Trebuchet MS" panose="020B0703020202090204" pitchFamily="34" charset="0"/>
                <a:ea typeface="MS PGothic" panose="020B0600070205080204" pitchFamily="34" charset="-128"/>
              </a:rPr>
              <a:t>4.</a:t>
            </a:r>
            <a:endParaRPr lang="en-GB" altLang="en-US" sz="1800" b="1">
              <a:solidFill>
                <a:schemeClr val="bg1"/>
              </a:solidFill>
              <a:ea typeface="MS PGothic" panose="020B0600070205080204" pitchFamily="34" charset="-128"/>
            </a:endParaRPr>
          </a:p>
        </p:txBody>
      </p:sp>
      <p:sp>
        <p:nvSpPr>
          <p:cNvPr id="82958" name="TextBox 39">
            <a:extLst>
              <a:ext uri="{FF2B5EF4-FFF2-40B4-BE49-F238E27FC236}">
                <a16:creationId xmlns:a16="http://schemas.microsoft.com/office/drawing/2014/main" id="{83DF1F7B-D034-DE45-8629-7C063FDC783D}"/>
              </a:ext>
            </a:extLst>
          </p:cNvPr>
          <p:cNvSpPr txBox="1">
            <a:spLocks noChangeArrowheads="1"/>
          </p:cNvSpPr>
          <p:nvPr/>
        </p:nvSpPr>
        <p:spPr bwMode="auto">
          <a:xfrm>
            <a:off x="6382544" y="3581400"/>
            <a:ext cx="336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4000" b="1">
                <a:solidFill>
                  <a:schemeClr val="bg1"/>
                </a:solidFill>
                <a:latin typeface="Trebuchet MS" panose="020B0703020202090204" pitchFamily="34" charset="0"/>
                <a:ea typeface="MS PGothic" panose="020B0600070205080204" pitchFamily="34" charset="-128"/>
              </a:rPr>
              <a:t>*</a:t>
            </a:r>
          </a:p>
          <a:p>
            <a:pPr eaLnBrk="1" hangingPunct="1">
              <a:spcBef>
                <a:spcPct val="0"/>
              </a:spcBef>
              <a:buFontTx/>
              <a:buNone/>
            </a:pPr>
            <a:r>
              <a:rPr lang="en-GB" altLang="en-US" sz="4000" b="1">
                <a:solidFill>
                  <a:schemeClr val="bg1"/>
                </a:solidFill>
                <a:latin typeface="Trebuchet MS" panose="020B0703020202090204" pitchFamily="34" charset="0"/>
                <a:ea typeface="MS PGothic" panose="020B0600070205080204" pitchFamily="34" charset="-128"/>
              </a:rPr>
              <a:t>*</a:t>
            </a:r>
          </a:p>
          <a:p>
            <a:pPr eaLnBrk="1" hangingPunct="1">
              <a:spcBef>
                <a:spcPct val="0"/>
              </a:spcBef>
              <a:buFontTx/>
              <a:buNone/>
            </a:pPr>
            <a:r>
              <a:rPr lang="en-GB" altLang="en-US" sz="4000" b="1">
                <a:solidFill>
                  <a:schemeClr val="bg1"/>
                </a:solidFill>
                <a:latin typeface="Trebuchet MS" panose="020B0703020202090204" pitchFamily="34" charset="0"/>
                <a:ea typeface="MS PGothic" panose="020B0600070205080204" pitchFamily="34" charset="-128"/>
              </a:rPr>
              <a:t>*</a:t>
            </a:r>
          </a:p>
        </p:txBody>
      </p:sp>
      <p:sp>
        <p:nvSpPr>
          <p:cNvPr id="82959" name="TextBox 17">
            <a:extLst>
              <a:ext uri="{FF2B5EF4-FFF2-40B4-BE49-F238E27FC236}">
                <a16:creationId xmlns:a16="http://schemas.microsoft.com/office/drawing/2014/main" id="{8D1C9E2E-F33F-6E47-851F-050BBABD3941}"/>
              </a:ext>
            </a:extLst>
          </p:cNvPr>
          <p:cNvSpPr txBox="1">
            <a:spLocks noChangeArrowheads="1"/>
          </p:cNvSpPr>
          <p:nvPr/>
        </p:nvSpPr>
        <p:spPr bwMode="auto">
          <a:xfrm>
            <a:off x="5858669" y="1770064"/>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1800">
                <a:latin typeface="Trebuchet MS" panose="020B0703020202090204" pitchFamily="34" charset="0"/>
                <a:ea typeface="MS PGothic" panose="020B0600070205080204" pitchFamily="34" charset="-128"/>
              </a:rPr>
              <a:t>Introduction</a:t>
            </a:r>
          </a:p>
        </p:txBody>
      </p:sp>
      <p:sp>
        <p:nvSpPr>
          <p:cNvPr id="82960" name="TextBox 19">
            <a:extLst>
              <a:ext uri="{FF2B5EF4-FFF2-40B4-BE49-F238E27FC236}">
                <a16:creationId xmlns:a16="http://schemas.microsoft.com/office/drawing/2014/main" id="{6D44E0E1-DFCD-C344-9EF5-F59D6BAEFCC1}"/>
              </a:ext>
            </a:extLst>
          </p:cNvPr>
          <p:cNvSpPr txBox="1">
            <a:spLocks noChangeArrowheads="1"/>
          </p:cNvSpPr>
          <p:nvPr/>
        </p:nvSpPr>
        <p:spPr bwMode="auto">
          <a:xfrm>
            <a:off x="6071395" y="3224214"/>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1800">
                <a:latin typeface="Trebuchet MS" panose="020B0703020202090204" pitchFamily="34" charset="0"/>
                <a:ea typeface="MS PGothic" panose="020B0600070205080204" pitchFamily="34" charset="-128"/>
              </a:rPr>
              <a:t>  Body</a:t>
            </a:r>
          </a:p>
        </p:txBody>
      </p:sp>
      <p:sp>
        <p:nvSpPr>
          <p:cNvPr id="82961" name="TextBox 20">
            <a:extLst>
              <a:ext uri="{FF2B5EF4-FFF2-40B4-BE49-F238E27FC236}">
                <a16:creationId xmlns:a16="http://schemas.microsoft.com/office/drawing/2014/main" id="{9928DA32-83E5-9E44-A30F-E208E945170B}"/>
              </a:ext>
            </a:extLst>
          </p:cNvPr>
          <p:cNvSpPr txBox="1">
            <a:spLocks noChangeArrowheads="1"/>
          </p:cNvSpPr>
          <p:nvPr/>
        </p:nvSpPr>
        <p:spPr bwMode="auto">
          <a:xfrm>
            <a:off x="5966619" y="5375275"/>
            <a:ext cx="113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1800">
                <a:latin typeface="Trebuchet MS" panose="020B0703020202090204" pitchFamily="34" charset="0"/>
                <a:ea typeface="MS PGothic" panose="020B0600070205080204" pitchFamily="34" charset="-128"/>
              </a:rPr>
              <a:t>Summary</a:t>
            </a:r>
          </a:p>
        </p:txBody>
      </p:sp>
      <p:sp>
        <p:nvSpPr>
          <p:cNvPr id="82962" name="TextBox 21">
            <a:extLst>
              <a:ext uri="{FF2B5EF4-FFF2-40B4-BE49-F238E27FC236}">
                <a16:creationId xmlns:a16="http://schemas.microsoft.com/office/drawing/2014/main" id="{A0AA0A92-10EE-E448-8F66-088E14C458A7}"/>
              </a:ext>
            </a:extLst>
          </p:cNvPr>
          <p:cNvSpPr txBox="1">
            <a:spLocks noChangeArrowheads="1"/>
          </p:cNvSpPr>
          <p:nvPr/>
        </p:nvSpPr>
        <p:spPr bwMode="auto">
          <a:xfrm>
            <a:off x="5787232" y="5956300"/>
            <a:ext cx="157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1800">
                <a:latin typeface="Trebuchet MS" panose="020B0703020202090204" pitchFamily="34" charset="0"/>
                <a:ea typeface="MS PGothic" panose="020B0600070205080204" pitchFamily="34" charset="-128"/>
              </a:rPr>
              <a:t>Call to Action</a:t>
            </a:r>
          </a:p>
        </p:txBody>
      </p:sp>
      <p:sp>
        <p:nvSpPr>
          <p:cNvPr id="82963" name="TextBox 22">
            <a:extLst>
              <a:ext uri="{FF2B5EF4-FFF2-40B4-BE49-F238E27FC236}">
                <a16:creationId xmlns:a16="http://schemas.microsoft.com/office/drawing/2014/main" id="{8628DF47-E4B0-3941-946D-50A4B299852D}"/>
              </a:ext>
            </a:extLst>
          </p:cNvPr>
          <p:cNvSpPr txBox="1">
            <a:spLocks noChangeArrowheads="1"/>
          </p:cNvSpPr>
          <p:nvPr/>
        </p:nvSpPr>
        <p:spPr bwMode="auto">
          <a:xfrm>
            <a:off x="1742282" y="3195639"/>
            <a:ext cx="228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3200">
                <a:latin typeface="Trebuchet MS" panose="020B0703020202090204" pitchFamily="34" charset="0"/>
                <a:ea typeface="MS PGothic" panose="020B0600070205080204" pitchFamily="34" charset="-128"/>
              </a:rPr>
              <a:t>4 Sections</a:t>
            </a:r>
          </a:p>
        </p:txBody>
      </p:sp>
    </p:spTree>
    <p:extLst>
      <p:ext uri="{BB962C8B-B14F-4D97-AF65-F5344CB8AC3E}">
        <p14:creationId xmlns:p14="http://schemas.microsoft.com/office/powerpoint/2010/main" val="1409937213"/>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9EC6213A-BAD2-B94E-852C-A79A9A691394}"/>
              </a:ext>
            </a:extLst>
          </p:cNvPr>
          <p:cNvSpPr>
            <a:spLocks noGrp="1"/>
          </p:cNvSpPr>
          <p:nvPr>
            <p:ph type="title" idx="4294967295"/>
          </p:nvPr>
        </p:nvSpPr>
        <p:spPr>
          <a:xfrm>
            <a:off x="767557" y="417513"/>
            <a:ext cx="8304212" cy="762000"/>
          </a:xfrm>
        </p:spPr>
        <p:txBody>
          <a:bodyPr/>
          <a:lstStyle/>
          <a:p>
            <a:r>
              <a:rPr lang="en-GB" altLang="en-US"/>
              <a:t>Shape Of Your Talk</a:t>
            </a:r>
          </a:p>
        </p:txBody>
      </p:sp>
      <p:pic>
        <p:nvPicPr>
          <p:cNvPr id="84995" name="Rectangle 4">
            <a:extLst>
              <a:ext uri="{FF2B5EF4-FFF2-40B4-BE49-F238E27FC236}">
                <a16:creationId xmlns:a16="http://schemas.microsoft.com/office/drawing/2014/main" id="{7D7E4DCB-B246-4C6B-9A95-599AE018702D}"/>
              </a:ext>
            </a:extLst>
          </p:cNvPr>
          <p:cNvPicPr>
            <a:picLocks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5720" y="2204864"/>
            <a:ext cx="4648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1">
            <a:extLst>
              <a:ext uri="{FF2B5EF4-FFF2-40B4-BE49-F238E27FC236}">
                <a16:creationId xmlns:a16="http://schemas.microsoft.com/office/drawing/2014/main" id="{BBEB7E78-BF77-5A49-A302-3D310B61E1BF}"/>
              </a:ext>
            </a:extLst>
          </p:cNvPr>
          <p:cNvSpPr txBox="1">
            <a:spLocks noChangeArrowheads="1"/>
          </p:cNvSpPr>
          <p:nvPr/>
        </p:nvSpPr>
        <p:spPr bwMode="auto">
          <a:xfrm>
            <a:off x="11116470" y="1179514"/>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Intro</a:t>
            </a:r>
          </a:p>
        </p:txBody>
      </p:sp>
    </p:spTree>
    <p:extLst>
      <p:ext uri="{BB962C8B-B14F-4D97-AF65-F5344CB8AC3E}">
        <p14:creationId xmlns:p14="http://schemas.microsoft.com/office/powerpoint/2010/main" val="201990342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28186D5-38B1-C348-A7FF-9AC66B3B5409}"/>
              </a:ext>
            </a:extLst>
          </p:cNvPr>
          <p:cNvSpPr>
            <a:spLocks noGrp="1"/>
          </p:cNvSpPr>
          <p:nvPr>
            <p:ph type="title"/>
          </p:nvPr>
        </p:nvSpPr>
        <p:spPr>
          <a:xfrm>
            <a:off x="761208" y="411164"/>
            <a:ext cx="7388225" cy="854075"/>
          </a:xfrm>
        </p:spPr>
        <p:txBody>
          <a:bodyPr/>
          <a:lstStyle/>
          <a:p>
            <a:pPr eaLnBrk="1" hangingPunct="1"/>
            <a:r>
              <a:rPr lang="en-GB" altLang="en-US" dirty="0"/>
              <a:t>Introduction: simple </a:t>
            </a:r>
            <a:r>
              <a:rPr lang="en-GB" altLang="en-US" b="1" dirty="0">
                <a:solidFill>
                  <a:schemeClr val="accent1"/>
                </a:solidFill>
              </a:rPr>
              <a:t>ABCD</a:t>
            </a:r>
            <a:endParaRPr lang="en-US" altLang="en-US" b="1" dirty="0">
              <a:solidFill>
                <a:schemeClr val="accent1"/>
              </a:solidFill>
            </a:endParaRPr>
          </a:p>
        </p:txBody>
      </p:sp>
      <p:sp>
        <p:nvSpPr>
          <p:cNvPr id="79874" name="Rectangle 3">
            <a:extLst>
              <a:ext uri="{FF2B5EF4-FFF2-40B4-BE49-F238E27FC236}">
                <a16:creationId xmlns:a16="http://schemas.microsoft.com/office/drawing/2014/main" id="{04F3FA99-808B-174D-A7D5-000320F2F663}"/>
              </a:ext>
            </a:extLst>
          </p:cNvPr>
          <p:cNvSpPr>
            <a:spLocks noGrp="1" noChangeArrowheads="1"/>
          </p:cNvSpPr>
          <p:nvPr>
            <p:ph idx="1"/>
          </p:nvPr>
        </p:nvSpPr>
        <p:spPr>
          <a:xfrm>
            <a:off x="737394" y="1773239"/>
            <a:ext cx="11182350" cy="4967287"/>
          </a:xfrm>
        </p:spPr>
        <p:txBody>
          <a:bodyPr>
            <a:normAutofit fontScale="92500" lnSpcReduction="20000"/>
          </a:bodyPr>
          <a:lstStyle/>
          <a:p>
            <a:pPr eaLnBrk="1" hangingPunct="1">
              <a:lnSpc>
                <a:spcPct val="90000"/>
              </a:lnSpc>
              <a:buFontTx/>
              <a:buNone/>
              <a:defRPr/>
            </a:pPr>
            <a:r>
              <a:rPr lang="en-GB" altLang="en-US" sz="4000" b="1" dirty="0">
                <a:solidFill>
                  <a:schemeClr val="accent1"/>
                </a:solidFill>
              </a:rPr>
              <a:t>A</a:t>
            </a:r>
            <a:r>
              <a:rPr lang="en-GB" altLang="en-US" sz="4000" dirty="0"/>
              <a:t>ttention: greeting, suitable humour, use ‘imagine’</a:t>
            </a:r>
          </a:p>
          <a:p>
            <a:pPr eaLnBrk="1" hangingPunct="1">
              <a:lnSpc>
                <a:spcPct val="90000"/>
              </a:lnSpc>
              <a:buFontTx/>
              <a:buNone/>
              <a:defRPr/>
            </a:pPr>
            <a:endParaRPr lang="en-GB" altLang="en-US" sz="4000" b="1" dirty="0"/>
          </a:p>
          <a:p>
            <a:pPr eaLnBrk="1" hangingPunct="1">
              <a:lnSpc>
                <a:spcPct val="90000"/>
              </a:lnSpc>
              <a:buFontTx/>
              <a:buNone/>
              <a:defRPr/>
            </a:pPr>
            <a:r>
              <a:rPr lang="en-GB" altLang="en-US" sz="4000" b="1" dirty="0">
                <a:solidFill>
                  <a:schemeClr val="accent1"/>
                </a:solidFill>
              </a:rPr>
              <a:t>B</a:t>
            </a:r>
            <a:r>
              <a:rPr lang="en-GB" altLang="en-US" sz="4000" dirty="0"/>
              <a:t>enefits: get what’s in it for them </a:t>
            </a:r>
          </a:p>
          <a:p>
            <a:pPr eaLnBrk="1" hangingPunct="1">
              <a:lnSpc>
                <a:spcPct val="90000"/>
              </a:lnSpc>
              <a:buFontTx/>
              <a:buNone/>
              <a:defRPr/>
            </a:pPr>
            <a:endParaRPr lang="en-GB" altLang="en-US" sz="4000" b="1" dirty="0"/>
          </a:p>
          <a:p>
            <a:pPr eaLnBrk="1" hangingPunct="1">
              <a:lnSpc>
                <a:spcPct val="90000"/>
              </a:lnSpc>
              <a:buFontTx/>
              <a:buNone/>
              <a:defRPr/>
            </a:pPr>
            <a:r>
              <a:rPr lang="en-GB" altLang="en-US" sz="4000" b="1" dirty="0">
                <a:solidFill>
                  <a:schemeClr val="accent1"/>
                </a:solidFill>
              </a:rPr>
              <a:t>C</a:t>
            </a:r>
            <a:r>
              <a:rPr lang="en-GB" altLang="en-US" sz="4000" dirty="0"/>
              <a:t>redentials: your experience</a:t>
            </a:r>
          </a:p>
          <a:p>
            <a:pPr eaLnBrk="1" hangingPunct="1">
              <a:lnSpc>
                <a:spcPct val="90000"/>
              </a:lnSpc>
              <a:buFontTx/>
              <a:buNone/>
              <a:defRPr/>
            </a:pPr>
            <a:endParaRPr lang="en-GB" altLang="en-US" sz="4000" b="1" dirty="0"/>
          </a:p>
          <a:p>
            <a:pPr eaLnBrk="1" hangingPunct="1">
              <a:lnSpc>
                <a:spcPct val="90000"/>
              </a:lnSpc>
              <a:buFontTx/>
              <a:buNone/>
              <a:defRPr/>
            </a:pPr>
            <a:r>
              <a:rPr lang="en-GB" altLang="en-US" sz="4000" b="1" dirty="0">
                <a:solidFill>
                  <a:schemeClr val="accent1"/>
                </a:solidFill>
              </a:rPr>
              <a:t>D</a:t>
            </a:r>
            <a:r>
              <a:rPr lang="en-GB" altLang="en-US" sz="4000" dirty="0"/>
              <a:t>irection: signposting</a:t>
            </a:r>
          </a:p>
          <a:p>
            <a:pPr eaLnBrk="1" hangingPunct="1">
              <a:lnSpc>
                <a:spcPct val="90000"/>
              </a:lnSpc>
              <a:buFontTx/>
              <a:buNone/>
              <a:defRPr/>
            </a:pPr>
            <a:r>
              <a:rPr lang="en-GB" altLang="en-US" dirty="0"/>
              <a:t>						</a:t>
            </a:r>
          </a:p>
          <a:p>
            <a:pPr algn="r" eaLnBrk="1" hangingPunct="1">
              <a:lnSpc>
                <a:spcPct val="90000"/>
              </a:lnSpc>
              <a:buFontTx/>
              <a:buNone/>
              <a:defRPr/>
            </a:pPr>
            <a:endParaRPr lang="en-GB" altLang="en-US" dirty="0">
              <a:solidFill>
                <a:srgbClr val="FF0000"/>
              </a:solidFill>
            </a:endParaRPr>
          </a:p>
          <a:p>
            <a:pPr algn="ctr" eaLnBrk="1" hangingPunct="1">
              <a:lnSpc>
                <a:spcPct val="90000"/>
              </a:lnSpc>
              <a:buFontTx/>
              <a:buNone/>
              <a:defRPr/>
            </a:pPr>
            <a:r>
              <a:rPr lang="en-GB" altLang="en-US" dirty="0"/>
              <a:t>Move to ‘the body’</a:t>
            </a:r>
          </a:p>
          <a:p>
            <a:pPr algn="r" eaLnBrk="1" hangingPunct="1">
              <a:lnSpc>
                <a:spcPct val="90000"/>
              </a:lnSpc>
              <a:buFontTx/>
              <a:buNone/>
              <a:defRPr/>
            </a:pPr>
            <a:endParaRPr lang="en-US" altLang="en-US" sz="1000" dirty="0"/>
          </a:p>
          <a:p>
            <a:pPr algn="r" eaLnBrk="1" hangingPunct="1">
              <a:lnSpc>
                <a:spcPct val="90000"/>
              </a:lnSpc>
              <a:buFontTx/>
              <a:buNone/>
              <a:defRPr/>
            </a:pPr>
            <a:endParaRPr lang="en-US" altLang="en-US" dirty="0"/>
          </a:p>
        </p:txBody>
      </p:sp>
      <p:sp>
        <p:nvSpPr>
          <p:cNvPr id="87045" name="TextBox 6">
            <a:extLst>
              <a:ext uri="{FF2B5EF4-FFF2-40B4-BE49-F238E27FC236}">
                <a16:creationId xmlns:a16="http://schemas.microsoft.com/office/drawing/2014/main" id="{E80F041A-AEA7-6F4F-9BC7-0EB33D0E1C63}"/>
              </a:ext>
            </a:extLst>
          </p:cNvPr>
          <p:cNvSpPr txBox="1">
            <a:spLocks noChangeArrowheads="1"/>
          </p:cNvSpPr>
          <p:nvPr/>
        </p:nvSpPr>
        <p:spPr bwMode="auto">
          <a:xfrm>
            <a:off x="11116470" y="1179514"/>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Intro</a:t>
            </a:r>
          </a:p>
        </p:txBody>
      </p:sp>
    </p:spTree>
    <p:extLst>
      <p:ext uri="{BB962C8B-B14F-4D97-AF65-F5344CB8AC3E}">
        <p14:creationId xmlns:p14="http://schemas.microsoft.com/office/powerpoint/2010/main" val="2870397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9756F6F-6BFB-2D4F-8C11-0A33A42372E6}"/>
              </a:ext>
            </a:extLst>
          </p:cNvPr>
          <p:cNvSpPr>
            <a:spLocks noGrp="1"/>
          </p:cNvSpPr>
          <p:nvPr>
            <p:ph sz="quarter" idx="4294967295"/>
          </p:nvPr>
        </p:nvSpPr>
        <p:spPr>
          <a:xfrm>
            <a:off x="6587333" y="1889444"/>
            <a:ext cx="4041775" cy="3952875"/>
          </a:xfrm>
        </p:spPr>
        <p:txBody>
          <a:bodyPr/>
          <a:lstStyle/>
          <a:p>
            <a:pPr marL="0" indent="0">
              <a:buNone/>
            </a:pPr>
            <a:r>
              <a:rPr lang="en-GB" altLang="en-US" dirty="0">
                <a:solidFill>
                  <a:schemeClr val="accent1"/>
                </a:solidFill>
              </a:rPr>
              <a:t>Credentials</a:t>
            </a:r>
            <a:r>
              <a:rPr lang="en-GB" altLang="en-US" dirty="0"/>
              <a:t> - </a:t>
            </a:r>
            <a:r>
              <a:rPr lang="en-GB" altLang="en-US" sz="2000" dirty="0"/>
              <a:t>I’m a training consultant with many years experience specialising in public speaking</a:t>
            </a:r>
          </a:p>
          <a:p>
            <a:pPr marL="0" indent="0">
              <a:buNone/>
            </a:pPr>
            <a:endParaRPr lang="en-GB" altLang="en-US" sz="2000" dirty="0"/>
          </a:p>
          <a:p>
            <a:pPr marL="0" indent="0">
              <a:buNone/>
            </a:pPr>
            <a:r>
              <a:rPr lang="en-GB" altLang="en-US" dirty="0">
                <a:solidFill>
                  <a:schemeClr val="accent1"/>
                </a:solidFill>
              </a:rPr>
              <a:t>Direction</a:t>
            </a:r>
            <a:r>
              <a:rPr lang="en-GB" altLang="en-US" dirty="0"/>
              <a:t> - </a:t>
            </a:r>
            <a:r>
              <a:rPr lang="en-GB" altLang="en-US" sz="2000" dirty="0"/>
              <a:t>Over the next 20 minutes I will show you how to structure your talk, and provide methods to engage with your audience, to give you the confidence to present</a:t>
            </a:r>
            <a:endParaRPr lang="en-GB" altLang="en-US" dirty="0"/>
          </a:p>
        </p:txBody>
      </p:sp>
      <p:sp>
        <p:nvSpPr>
          <p:cNvPr id="3" name="Content Placeholder 2">
            <a:extLst>
              <a:ext uri="{FF2B5EF4-FFF2-40B4-BE49-F238E27FC236}">
                <a16:creationId xmlns:a16="http://schemas.microsoft.com/office/drawing/2014/main" id="{13417B86-BB06-734E-81E7-2B5DAF0E8837}"/>
              </a:ext>
            </a:extLst>
          </p:cNvPr>
          <p:cNvSpPr>
            <a:spLocks noGrp="1"/>
          </p:cNvSpPr>
          <p:nvPr>
            <p:ph sz="half" idx="4294967295"/>
          </p:nvPr>
        </p:nvSpPr>
        <p:spPr>
          <a:xfrm>
            <a:off x="1232059" y="1795146"/>
            <a:ext cx="4040188" cy="4352925"/>
          </a:xfrm>
        </p:spPr>
        <p:txBody>
          <a:bodyPr/>
          <a:lstStyle/>
          <a:p>
            <a:pPr marL="0" indent="0">
              <a:buNone/>
            </a:pPr>
            <a:r>
              <a:rPr lang="en-GB" altLang="en-US" dirty="0">
                <a:solidFill>
                  <a:schemeClr val="accent1"/>
                </a:solidFill>
              </a:rPr>
              <a:t>Attention</a:t>
            </a:r>
            <a:r>
              <a:rPr lang="en-GB" altLang="en-US" dirty="0"/>
              <a:t> - </a:t>
            </a:r>
            <a:r>
              <a:rPr lang="en-GB" altLang="en-US" sz="2000" dirty="0"/>
              <a:t>75% of people have some anxiety around public speaking</a:t>
            </a:r>
          </a:p>
          <a:p>
            <a:pPr marL="0" indent="0">
              <a:buNone/>
            </a:pPr>
            <a:endParaRPr lang="en-GB" altLang="en-US" dirty="0"/>
          </a:p>
          <a:p>
            <a:pPr marL="0" indent="0">
              <a:buNone/>
            </a:pPr>
            <a:r>
              <a:rPr lang="en-GB" altLang="en-US" dirty="0">
                <a:solidFill>
                  <a:schemeClr val="accent1"/>
                </a:solidFill>
              </a:rPr>
              <a:t>Benefits</a:t>
            </a:r>
            <a:r>
              <a:rPr lang="en-GB" altLang="en-US" dirty="0"/>
              <a:t> – </a:t>
            </a:r>
            <a:r>
              <a:rPr lang="en-GB" altLang="en-US" sz="2000" dirty="0"/>
              <a:t>Today I will be giving you some easy tips to immediately reduce that anxiety </a:t>
            </a:r>
          </a:p>
        </p:txBody>
      </p:sp>
      <p:sp>
        <p:nvSpPr>
          <p:cNvPr id="89092" name="Text Placeholder 3">
            <a:extLst>
              <a:ext uri="{FF2B5EF4-FFF2-40B4-BE49-F238E27FC236}">
                <a16:creationId xmlns:a16="http://schemas.microsoft.com/office/drawing/2014/main" id="{F22ED683-1DD5-0D47-ACB3-4B66AB223916}"/>
              </a:ext>
            </a:extLst>
          </p:cNvPr>
          <p:cNvSpPr>
            <a:spLocks noGrp="1"/>
          </p:cNvSpPr>
          <p:nvPr>
            <p:ph type="body" idx="4294967295"/>
          </p:nvPr>
        </p:nvSpPr>
        <p:spPr>
          <a:xfrm>
            <a:off x="1026954" y="538164"/>
            <a:ext cx="4040188" cy="641350"/>
          </a:xfrm>
        </p:spPr>
        <p:txBody>
          <a:bodyPr/>
          <a:lstStyle/>
          <a:p>
            <a:pPr marL="0" indent="0">
              <a:buNone/>
            </a:pPr>
            <a:r>
              <a:rPr lang="en-GB" altLang="en-US" b="1" dirty="0">
                <a:solidFill>
                  <a:schemeClr val="accent1"/>
                </a:solidFill>
              </a:rPr>
              <a:t>EXAMPLE</a:t>
            </a:r>
          </a:p>
        </p:txBody>
      </p:sp>
      <p:sp>
        <p:nvSpPr>
          <p:cNvPr id="89093" name="TextBox 7">
            <a:extLst>
              <a:ext uri="{FF2B5EF4-FFF2-40B4-BE49-F238E27FC236}">
                <a16:creationId xmlns:a16="http://schemas.microsoft.com/office/drawing/2014/main" id="{B68F7E01-1313-964D-946F-F2DB2B61AC2A}"/>
              </a:ext>
            </a:extLst>
          </p:cNvPr>
          <p:cNvSpPr txBox="1">
            <a:spLocks noChangeArrowheads="1"/>
          </p:cNvSpPr>
          <p:nvPr/>
        </p:nvSpPr>
        <p:spPr bwMode="auto">
          <a:xfrm>
            <a:off x="11116470" y="1179514"/>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Intro</a:t>
            </a:r>
          </a:p>
        </p:txBody>
      </p:sp>
    </p:spTree>
    <p:extLst>
      <p:ext uri="{BB962C8B-B14F-4D97-AF65-F5344CB8AC3E}">
        <p14:creationId xmlns:p14="http://schemas.microsoft.com/office/powerpoint/2010/main" val="23740751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2BF0835A-1545-874B-91C6-349B6351CD41}"/>
              </a:ext>
            </a:extLst>
          </p:cNvPr>
          <p:cNvSpPr>
            <a:spLocks noGrp="1"/>
          </p:cNvSpPr>
          <p:nvPr>
            <p:ph type="title"/>
          </p:nvPr>
        </p:nvSpPr>
        <p:spPr>
          <a:xfrm>
            <a:off x="912019" y="411164"/>
            <a:ext cx="9613900" cy="1081087"/>
          </a:xfrm>
        </p:spPr>
        <p:txBody>
          <a:bodyPr/>
          <a:lstStyle/>
          <a:p>
            <a:r>
              <a:rPr lang="en-US" altLang="en-US" b="1" dirty="0">
                <a:solidFill>
                  <a:schemeClr val="accent1"/>
                </a:solidFill>
                <a:cs typeface="Calibri" panose="020F0502020204030204" pitchFamily="34" charset="0"/>
              </a:rPr>
              <a:t>POP or 3 FFFs</a:t>
            </a:r>
          </a:p>
        </p:txBody>
      </p:sp>
      <p:sp>
        <p:nvSpPr>
          <p:cNvPr id="83970" name="Content Placeholder 2">
            <a:extLst>
              <a:ext uri="{FF2B5EF4-FFF2-40B4-BE49-F238E27FC236}">
                <a16:creationId xmlns:a16="http://schemas.microsoft.com/office/drawing/2014/main" id="{2BD41B94-A2B5-9E40-8EF4-9939616E62B2}"/>
              </a:ext>
            </a:extLst>
          </p:cNvPr>
          <p:cNvSpPr>
            <a:spLocks noGrp="1"/>
          </p:cNvSpPr>
          <p:nvPr>
            <p:ph idx="1"/>
          </p:nvPr>
        </p:nvSpPr>
        <p:spPr>
          <a:xfrm>
            <a:off x="912020" y="1325563"/>
            <a:ext cx="7997825" cy="4729162"/>
          </a:xfrm>
        </p:spPr>
        <p:txBody>
          <a:bodyPr>
            <a:normAutofit lnSpcReduction="10000"/>
          </a:bodyPr>
          <a:lstStyle/>
          <a:p>
            <a:pPr marL="0" indent="0">
              <a:buNone/>
              <a:defRPr/>
            </a:pPr>
            <a:r>
              <a:rPr lang="en-US" altLang="en-US" sz="4667" b="1" dirty="0">
                <a:solidFill>
                  <a:schemeClr val="accent1"/>
                </a:solidFill>
              </a:rPr>
              <a:t>POP</a:t>
            </a:r>
          </a:p>
          <a:p>
            <a:pPr marL="0" indent="0">
              <a:buNone/>
              <a:defRPr/>
            </a:pPr>
            <a:r>
              <a:rPr lang="en-US" altLang="en-US" b="1" dirty="0">
                <a:solidFill>
                  <a:schemeClr val="accent1"/>
                </a:solidFill>
              </a:rPr>
              <a:t>P</a:t>
            </a:r>
            <a:r>
              <a:rPr lang="en-US" altLang="en-US" dirty="0"/>
              <a:t>ROBLEM was this</a:t>
            </a:r>
            <a:r>
              <a:rPr lang="is-IS" altLang="en-US" dirty="0"/>
              <a:t>…</a:t>
            </a:r>
          </a:p>
          <a:p>
            <a:pPr marL="0" indent="0">
              <a:buNone/>
              <a:defRPr/>
            </a:pPr>
            <a:r>
              <a:rPr lang="is-IS" altLang="en-US" b="1" dirty="0">
                <a:solidFill>
                  <a:schemeClr val="accent1"/>
                </a:solidFill>
              </a:rPr>
              <a:t>O</a:t>
            </a:r>
            <a:r>
              <a:rPr lang="is-IS" altLang="en-US" dirty="0"/>
              <a:t>PTIONS explored were...</a:t>
            </a:r>
          </a:p>
          <a:p>
            <a:pPr marL="0" indent="0">
              <a:buNone/>
              <a:defRPr/>
            </a:pPr>
            <a:r>
              <a:rPr lang="is-IS" altLang="en-US" b="1" dirty="0">
                <a:solidFill>
                  <a:schemeClr val="accent1"/>
                </a:solidFill>
              </a:rPr>
              <a:t>P</a:t>
            </a:r>
            <a:r>
              <a:rPr lang="is-IS" altLang="en-US" dirty="0"/>
              <a:t>ROPOSAL suggested is this!</a:t>
            </a:r>
            <a:endParaRPr lang="is-IS" altLang="en-US" sz="1400" dirty="0"/>
          </a:p>
          <a:p>
            <a:pPr marL="0" indent="0">
              <a:buNone/>
              <a:defRPr/>
            </a:pPr>
            <a:endParaRPr lang="is-IS" altLang="en-US" dirty="0"/>
          </a:p>
          <a:p>
            <a:pPr marL="0" indent="0">
              <a:buNone/>
              <a:defRPr/>
            </a:pPr>
            <a:r>
              <a:rPr lang="is-IS" altLang="en-US" sz="4667" b="1" dirty="0">
                <a:solidFill>
                  <a:schemeClr val="accent1"/>
                </a:solidFill>
              </a:rPr>
              <a:t>3 Fs</a:t>
            </a:r>
          </a:p>
          <a:p>
            <a:pPr marL="0" indent="0">
              <a:buNone/>
              <a:defRPr/>
            </a:pPr>
            <a:r>
              <a:rPr lang="is-IS" altLang="en-US" dirty="0"/>
              <a:t>I understand how you </a:t>
            </a:r>
            <a:r>
              <a:rPr lang="is-IS" altLang="en-US" b="1" dirty="0">
                <a:solidFill>
                  <a:schemeClr val="accent1"/>
                </a:solidFill>
              </a:rPr>
              <a:t>FEEL</a:t>
            </a:r>
            <a:r>
              <a:rPr lang="is-IS" altLang="en-US" dirty="0"/>
              <a:t>....</a:t>
            </a:r>
          </a:p>
          <a:p>
            <a:pPr marL="0" indent="0">
              <a:buNone/>
              <a:defRPr/>
            </a:pPr>
            <a:r>
              <a:rPr lang="is-IS" altLang="en-US" dirty="0"/>
              <a:t>This organsation/person </a:t>
            </a:r>
            <a:r>
              <a:rPr lang="is-IS" altLang="en-US" b="1" dirty="0">
                <a:solidFill>
                  <a:schemeClr val="accent1"/>
                </a:solidFill>
              </a:rPr>
              <a:t>FELT</a:t>
            </a:r>
            <a:r>
              <a:rPr lang="is-IS" altLang="en-US" dirty="0"/>
              <a:t> the same...</a:t>
            </a:r>
          </a:p>
          <a:p>
            <a:pPr marL="0" indent="0">
              <a:buNone/>
              <a:defRPr/>
            </a:pPr>
            <a:r>
              <a:rPr lang="is-IS" altLang="en-US" dirty="0"/>
              <a:t>What they</a:t>
            </a:r>
            <a:r>
              <a:rPr lang="is-IS" altLang="en-US" dirty="0">
                <a:solidFill>
                  <a:schemeClr val="accent1"/>
                </a:solidFill>
              </a:rPr>
              <a:t> </a:t>
            </a:r>
            <a:r>
              <a:rPr lang="is-IS" altLang="en-US" b="1" dirty="0">
                <a:solidFill>
                  <a:schemeClr val="accent1"/>
                </a:solidFill>
              </a:rPr>
              <a:t>FOUND </a:t>
            </a:r>
            <a:r>
              <a:rPr lang="is-IS" altLang="en-US" dirty="0"/>
              <a:t>was...</a:t>
            </a:r>
          </a:p>
          <a:p>
            <a:pPr marL="0" indent="0">
              <a:buNone/>
              <a:defRPr/>
            </a:pPr>
            <a:endParaRPr lang="is-IS" altLang="en-US" sz="1400" dirty="0"/>
          </a:p>
          <a:p>
            <a:pPr marL="0" indent="0">
              <a:buNone/>
              <a:defRPr/>
            </a:pPr>
            <a:endParaRPr lang="is-IS" altLang="en-US" dirty="0"/>
          </a:p>
          <a:p>
            <a:pPr marL="0" indent="0">
              <a:buNone/>
              <a:defRPr/>
            </a:pPr>
            <a:endParaRPr lang="is-IS" altLang="en-US" dirty="0"/>
          </a:p>
          <a:p>
            <a:pPr marL="0" indent="0">
              <a:buNone/>
              <a:defRPr/>
            </a:pPr>
            <a:endParaRPr lang="en-US" altLang="en-US" dirty="0"/>
          </a:p>
        </p:txBody>
      </p:sp>
      <p:sp>
        <p:nvSpPr>
          <p:cNvPr id="91140" name="Slide Number Placeholder 3">
            <a:extLst>
              <a:ext uri="{FF2B5EF4-FFF2-40B4-BE49-F238E27FC236}">
                <a16:creationId xmlns:a16="http://schemas.microsoft.com/office/drawing/2014/main" id="{AA519A37-F840-E84B-AD59-FFFC81AE2B2C}"/>
              </a:ext>
            </a:extLst>
          </p:cNvPr>
          <p:cNvSpPr>
            <a:spLocks noGrp="1"/>
          </p:cNvSpPr>
          <p:nvPr>
            <p:ph type="sldNum" sz="quarter" idx="4294967295"/>
          </p:nvPr>
        </p:nvSpPr>
        <p:spPr bwMode="auto">
          <a:xfrm>
            <a:off x="2626520" y="6578600"/>
            <a:ext cx="1712913" cy="268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1363" indent="-284163">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1413" indent="-227013">
              <a:spcBef>
                <a:spcPct val="20000"/>
              </a:spcBef>
              <a:buFont typeface="Arial" panose="020B0604020202020204" pitchFamily="34" charset="0"/>
              <a:buChar char="•"/>
              <a:defRPr sz="1400">
                <a:solidFill>
                  <a:schemeClr val="tx1"/>
                </a:solidFill>
                <a:latin typeface="Calibri" panose="020F0502020204030204" pitchFamily="34" charset="0"/>
              </a:defRPr>
            </a:lvl3pPr>
            <a:lvl4pPr marL="1598613" indent="-227013">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5813" indent="-227013">
              <a:spcBef>
                <a:spcPct val="20000"/>
              </a:spcBef>
              <a:buFont typeface="Arial" panose="020B0604020202020204" pitchFamily="34" charset="0"/>
              <a:buChar char="»"/>
              <a:defRPr sz="900">
                <a:solidFill>
                  <a:schemeClr val="tx1"/>
                </a:solidFill>
                <a:latin typeface="Calibri" panose="020F0502020204030204" pitchFamily="34" charset="0"/>
              </a:defRPr>
            </a:lvl5pPr>
            <a:lvl6pPr marL="2513013" indent="-227013"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0213" indent="-227013"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7413" indent="-227013"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4613" indent="-227013"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fld id="{1046F7F2-2827-3E48-8907-7C4CF651E450}" type="slidenum">
              <a:rPr lang="en-US" altLang="en-US" sz="1000">
                <a:solidFill>
                  <a:srgbClr val="949C9F"/>
                </a:solidFill>
                <a:latin typeface="Trebuchet MS" panose="020B0703020202090204" pitchFamily="34" charset="0"/>
                <a:ea typeface="MS PGothic" panose="020B0600070205080204" pitchFamily="34" charset="-128"/>
              </a:rPr>
              <a:pPr eaLnBrk="1" hangingPunct="1">
                <a:spcBef>
                  <a:spcPct val="0"/>
                </a:spcBef>
                <a:buFontTx/>
                <a:buNone/>
              </a:pPr>
              <a:t>38</a:t>
            </a:fld>
            <a:endParaRPr lang="en-US" altLang="en-US" sz="1000">
              <a:solidFill>
                <a:srgbClr val="949C9F"/>
              </a:solidFill>
              <a:latin typeface="Trebuchet MS" panose="020B0703020202090204" pitchFamily="34" charset="0"/>
              <a:ea typeface="MS PGothic" panose="020B0600070205080204" pitchFamily="34" charset="-128"/>
            </a:endParaRPr>
          </a:p>
        </p:txBody>
      </p:sp>
      <p:sp>
        <p:nvSpPr>
          <p:cNvPr id="91141" name="TextBox 1">
            <a:extLst>
              <a:ext uri="{FF2B5EF4-FFF2-40B4-BE49-F238E27FC236}">
                <a16:creationId xmlns:a16="http://schemas.microsoft.com/office/drawing/2014/main" id="{7E968501-F7C5-404F-ACBA-EE00184E7CC0}"/>
              </a:ext>
            </a:extLst>
          </p:cNvPr>
          <p:cNvSpPr txBox="1">
            <a:spLocks noChangeArrowheads="1"/>
          </p:cNvSpPr>
          <p:nvPr/>
        </p:nvSpPr>
        <p:spPr bwMode="auto">
          <a:xfrm>
            <a:off x="11068845" y="1122364"/>
            <a:ext cx="93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Body</a:t>
            </a:r>
          </a:p>
        </p:txBody>
      </p:sp>
    </p:spTree>
    <p:extLst>
      <p:ext uri="{BB962C8B-B14F-4D97-AF65-F5344CB8AC3E}">
        <p14:creationId xmlns:p14="http://schemas.microsoft.com/office/powerpoint/2010/main" val="4086606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24737DA-60A3-F741-9841-49C84697DCBF}"/>
              </a:ext>
            </a:extLst>
          </p:cNvPr>
          <p:cNvSpPr>
            <a:spLocks noGrp="1"/>
          </p:cNvSpPr>
          <p:nvPr>
            <p:ph type="title"/>
          </p:nvPr>
        </p:nvSpPr>
        <p:spPr>
          <a:xfrm>
            <a:off x="762795" y="444501"/>
            <a:ext cx="8736805" cy="854075"/>
          </a:xfrm>
        </p:spPr>
        <p:txBody>
          <a:bodyPr>
            <a:normAutofit fontScale="90000"/>
          </a:bodyPr>
          <a:lstStyle/>
          <a:p>
            <a:pPr eaLnBrk="1" hangingPunct="1"/>
            <a:r>
              <a:rPr lang="en-GB" altLang="en-US" b="1" dirty="0">
                <a:solidFill>
                  <a:schemeClr val="accent1"/>
                </a:solidFill>
              </a:rPr>
              <a:t>P</a:t>
            </a:r>
            <a:r>
              <a:rPr lang="en-GB" altLang="en-US" dirty="0"/>
              <a:t>osition – </a:t>
            </a:r>
            <a:r>
              <a:rPr lang="en-GB" altLang="en-US" b="1" dirty="0">
                <a:solidFill>
                  <a:schemeClr val="accent1"/>
                </a:solidFill>
              </a:rPr>
              <a:t>R</a:t>
            </a:r>
            <a:r>
              <a:rPr lang="en-GB" altLang="en-US" dirty="0"/>
              <a:t>eason – </a:t>
            </a:r>
            <a:r>
              <a:rPr lang="en-GB" altLang="en-US" b="1" dirty="0">
                <a:solidFill>
                  <a:schemeClr val="accent1"/>
                </a:solidFill>
              </a:rPr>
              <a:t>E</a:t>
            </a:r>
            <a:r>
              <a:rPr lang="en-GB" altLang="en-US" dirty="0"/>
              <a:t>xample - </a:t>
            </a:r>
            <a:r>
              <a:rPr lang="en-GB" altLang="en-US" b="1" dirty="0">
                <a:solidFill>
                  <a:schemeClr val="accent1"/>
                </a:solidFill>
              </a:rPr>
              <a:t>P</a:t>
            </a:r>
            <a:r>
              <a:rPr lang="en-GB" altLang="en-US" dirty="0"/>
              <a:t>roposal</a:t>
            </a:r>
          </a:p>
        </p:txBody>
      </p:sp>
      <p:sp>
        <p:nvSpPr>
          <p:cNvPr id="3" name="Content Placeholder 2">
            <a:extLst>
              <a:ext uri="{FF2B5EF4-FFF2-40B4-BE49-F238E27FC236}">
                <a16:creationId xmlns:a16="http://schemas.microsoft.com/office/drawing/2014/main" id="{33DB70FB-5F37-B94E-92EB-3EE55C66245E}"/>
              </a:ext>
            </a:extLst>
          </p:cNvPr>
          <p:cNvSpPr>
            <a:spLocks noGrp="1"/>
          </p:cNvSpPr>
          <p:nvPr>
            <p:ph idx="1"/>
          </p:nvPr>
        </p:nvSpPr>
        <p:spPr>
          <a:xfrm>
            <a:off x="762795" y="1473201"/>
            <a:ext cx="11180763" cy="4968875"/>
          </a:xfrm>
        </p:spPr>
        <p:txBody>
          <a:bodyPr/>
          <a:lstStyle/>
          <a:p>
            <a:pPr eaLnBrk="1" hangingPunct="1"/>
            <a:r>
              <a:rPr lang="en-GB" altLang="en-US" b="1" dirty="0">
                <a:solidFill>
                  <a:schemeClr val="accent1"/>
                </a:solidFill>
              </a:rPr>
              <a:t>P</a:t>
            </a:r>
            <a:r>
              <a:rPr lang="en-GB" altLang="en-US" dirty="0"/>
              <a:t>osition: 	Women are men’s equals</a:t>
            </a:r>
          </a:p>
          <a:p>
            <a:pPr eaLnBrk="1" hangingPunct="1"/>
            <a:endParaRPr lang="en-GB" altLang="en-US" dirty="0"/>
          </a:p>
          <a:p>
            <a:pPr eaLnBrk="1" hangingPunct="1"/>
            <a:r>
              <a:rPr lang="en-GB" altLang="en-US" b="1" dirty="0">
                <a:solidFill>
                  <a:schemeClr val="accent1"/>
                </a:solidFill>
              </a:rPr>
              <a:t>R</a:t>
            </a:r>
            <a:r>
              <a:rPr lang="en-GB" altLang="en-US" dirty="0"/>
              <a:t>eason:	Little a man can do which women cannot</a:t>
            </a:r>
          </a:p>
          <a:p>
            <a:pPr eaLnBrk="1" hangingPunct="1"/>
            <a:endParaRPr lang="en-GB" altLang="en-US" dirty="0"/>
          </a:p>
          <a:p>
            <a:pPr eaLnBrk="1" hangingPunct="1"/>
            <a:r>
              <a:rPr lang="en-GB" altLang="en-US" b="1" dirty="0">
                <a:solidFill>
                  <a:schemeClr val="accent1"/>
                </a:solidFill>
              </a:rPr>
              <a:t>E</a:t>
            </a:r>
            <a:r>
              <a:rPr lang="en-GB" altLang="en-US" dirty="0"/>
              <a:t>xample: 	Astronauts, Military, Prime Ministers</a:t>
            </a:r>
          </a:p>
          <a:p>
            <a:pPr eaLnBrk="1" hangingPunct="1"/>
            <a:endParaRPr lang="en-GB" altLang="en-US" dirty="0"/>
          </a:p>
          <a:p>
            <a:pPr eaLnBrk="1" hangingPunct="1"/>
            <a:r>
              <a:rPr lang="en-GB" altLang="en-US" b="1" dirty="0">
                <a:solidFill>
                  <a:schemeClr val="accent1"/>
                </a:solidFill>
              </a:rPr>
              <a:t>P</a:t>
            </a:r>
            <a:r>
              <a:rPr lang="en-GB" altLang="en-US" dirty="0"/>
              <a:t>roposal:  A review of our levels of women in management positions</a:t>
            </a:r>
          </a:p>
        </p:txBody>
      </p:sp>
      <p:sp>
        <p:nvSpPr>
          <p:cNvPr id="92164" name="TextBox 3">
            <a:extLst>
              <a:ext uri="{FF2B5EF4-FFF2-40B4-BE49-F238E27FC236}">
                <a16:creationId xmlns:a16="http://schemas.microsoft.com/office/drawing/2014/main" id="{6CDDFA1F-E1F4-E54A-A360-4D5F0534617B}"/>
              </a:ext>
            </a:extLst>
          </p:cNvPr>
          <p:cNvSpPr txBox="1">
            <a:spLocks noChangeArrowheads="1"/>
          </p:cNvSpPr>
          <p:nvPr/>
        </p:nvSpPr>
        <p:spPr bwMode="auto">
          <a:xfrm>
            <a:off x="11068845" y="1122364"/>
            <a:ext cx="93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Body</a:t>
            </a:r>
          </a:p>
        </p:txBody>
      </p:sp>
    </p:spTree>
    <p:extLst>
      <p:ext uri="{BB962C8B-B14F-4D97-AF65-F5344CB8AC3E}">
        <p14:creationId xmlns:p14="http://schemas.microsoft.com/office/powerpoint/2010/main" val="27492843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4F96AD5-41BF-9146-889A-7B3E14D42231}"/>
              </a:ext>
            </a:extLst>
          </p:cNvPr>
          <p:cNvSpPr>
            <a:spLocks noGrp="1"/>
          </p:cNvSpPr>
          <p:nvPr>
            <p:ph type="title"/>
          </p:nvPr>
        </p:nvSpPr>
        <p:spPr>
          <a:xfrm>
            <a:off x="357983" y="282575"/>
            <a:ext cx="11483975" cy="852488"/>
          </a:xfrm>
        </p:spPr>
        <p:txBody>
          <a:bodyPr>
            <a:normAutofit fontScale="90000"/>
          </a:bodyPr>
          <a:lstStyle/>
          <a:p>
            <a:r>
              <a:rPr lang="en-GB" altLang="en-US" b="1"/>
              <a:t>How do they feel about you? How do feel about them?</a:t>
            </a:r>
            <a:endParaRPr lang="en-US" altLang="en-US" b="1"/>
          </a:p>
        </p:txBody>
      </p:sp>
      <p:pic>
        <p:nvPicPr>
          <p:cNvPr id="34819" name="Content Placeholder 4">
            <a:extLst>
              <a:ext uri="{FF2B5EF4-FFF2-40B4-BE49-F238E27FC236}">
                <a16:creationId xmlns:a16="http://schemas.microsoft.com/office/drawing/2014/main" id="{3B0A3B5C-D430-3841-A81E-F4C8288510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906" y="2060576"/>
            <a:ext cx="5819775" cy="48101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1E17101-89BD-954B-B7BC-D8E8B7CFA4BC}"/>
              </a:ext>
            </a:extLst>
          </p:cNvPr>
          <p:cNvSpPr>
            <a:spLocks noChangeArrowheads="1"/>
          </p:cNvSpPr>
          <p:nvPr/>
        </p:nvSpPr>
        <p:spPr bwMode="auto">
          <a:xfrm>
            <a:off x="6479382" y="1328738"/>
            <a:ext cx="45720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eaLnBrk="1" hangingPunct="1">
              <a:spcBef>
                <a:spcPct val="0"/>
              </a:spcBef>
              <a:buFontTx/>
              <a:buNone/>
            </a:pPr>
            <a:r>
              <a:rPr lang="en-GB" altLang="en-US" sz="3200">
                <a:ea typeface="MS PGothic" panose="020B0600070205080204" pitchFamily="34" charset="-128"/>
                <a:cs typeface="Calibri" panose="020F0502020204030204" pitchFamily="34" charset="0"/>
              </a:rPr>
              <a:t>I’ve learned that people will forget what you’ve said, people will forget what you did. </a:t>
            </a:r>
          </a:p>
          <a:p>
            <a:pPr eaLnBrk="1" hangingPunct="1">
              <a:spcBef>
                <a:spcPct val="0"/>
              </a:spcBef>
              <a:buFontTx/>
              <a:buNone/>
            </a:pPr>
            <a:endParaRPr lang="en-GB" altLang="en-US" sz="3200">
              <a:ea typeface="MS PGothic" panose="020B0600070205080204" pitchFamily="34" charset="-128"/>
              <a:cs typeface="Calibri" panose="020F0502020204030204" pitchFamily="34" charset="0"/>
            </a:endParaRPr>
          </a:p>
          <a:p>
            <a:pPr eaLnBrk="1" hangingPunct="1">
              <a:spcBef>
                <a:spcPct val="0"/>
              </a:spcBef>
              <a:buFontTx/>
              <a:buNone/>
            </a:pPr>
            <a:r>
              <a:rPr lang="en-GB" altLang="en-US" sz="3200">
                <a:ea typeface="MS PGothic" panose="020B0600070205080204" pitchFamily="34" charset="-128"/>
                <a:cs typeface="Calibri" panose="020F0502020204030204" pitchFamily="34" charset="0"/>
              </a:rPr>
              <a:t>But people will never forget how you made them feel.</a:t>
            </a:r>
          </a:p>
          <a:p>
            <a:pPr eaLnBrk="1" hangingPunct="1">
              <a:spcBef>
                <a:spcPct val="0"/>
              </a:spcBef>
              <a:buFontTx/>
              <a:buNone/>
            </a:pPr>
            <a:endParaRPr lang="en-GB" altLang="en-US" sz="3200">
              <a:ea typeface="MS PGothic" panose="020B0600070205080204" pitchFamily="34" charset="-128"/>
              <a:cs typeface="Calibri" panose="020F0502020204030204" pitchFamily="34" charset="0"/>
            </a:endParaRPr>
          </a:p>
          <a:p>
            <a:pPr algn="r" eaLnBrk="1" hangingPunct="1">
              <a:spcBef>
                <a:spcPct val="0"/>
              </a:spcBef>
              <a:buFontTx/>
              <a:buNone/>
            </a:pPr>
            <a:r>
              <a:rPr lang="en-GB" altLang="en-US" sz="3200" b="1">
                <a:ea typeface="MS PGothic" panose="020B0600070205080204" pitchFamily="34" charset="-128"/>
                <a:cs typeface="Calibri" panose="020F0502020204030204" pitchFamily="34" charset="0"/>
              </a:rPr>
              <a:t>Dr. Maya Angelou </a:t>
            </a:r>
          </a:p>
        </p:txBody>
      </p:sp>
    </p:spTree>
    <p:extLst>
      <p:ext uri="{BB962C8B-B14F-4D97-AF65-F5344CB8AC3E}">
        <p14:creationId xmlns:p14="http://schemas.microsoft.com/office/powerpoint/2010/main" val="288692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1">
            <a:extLst>
              <a:ext uri="{FF2B5EF4-FFF2-40B4-BE49-F238E27FC236}">
                <a16:creationId xmlns:a16="http://schemas.microsoft.com/office/drawing/2014/main" id="{8E5B2CF5-2BE3-2A4B-8AEF-D890B39BC8EA}"/>
              </a:ext>
            </a:extLst>
          </p:cNvPr>
          <p:cNvSpPr txBox="1">
            <a:spLocks noChangeArrowheads="1"/>
          </p:cNvSpPr>
          <p:nvPr/>
        </p:nvSpPr>
        <p:spPr bwMode="auto">
          <a:xfrm>
            <a:off x="2062957" y="1741489"/>
            <a:ext cx="9167812"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512581"/>
                </a:solidFill>
                <a:latin typeface="Trebuchet MS" panose="020B0703020202090204" pitchFamily="34" charset="0"/>
                <a:ea typeface="ＭＳ Ｐゴシック" panose="020B0600070205080204" pitchFamily="34" charset="-128"/>
              </a:defRPr>
            </a:lvl1pPr>
            <a:lvl2pPr marL="742950" indent="-285750">
              <a:spcBef>
                <a:spcPct val="20000"/>
              </a:spcBef>
              <a:buChar char="–"/>
              <a:defRPr>
                <a:solidFill>
                  <a:srgbClr val="A30050"/>
                </a:solidFill>
                <a:latin typeface="Trebuchet MS" panose="020B0703020202090204" pitchFamily="34" charset="0"/>
                <a:ea typeface="ＭＳ Ｐゴシック" panose="020B0600070205080204" pitchFamily="34" charset="-128"/>
              </a:defRPr>
            </a:lvl2pPr>
            <a:lvl3pPr marL="1143000" indent="-228600">
              <a:spcBef>
                <a:spcPct val="20000"/>
              </a:spcBef>
              <a:buChar char="•"/>
              <a:defRPr>
                <a:solidFill>
                  <a:srgbClr val="A30050"/>
                </a:solidFill>
                <a:latin typeface="Trebuchet MS" panose="020B0703020202090204" pitchFamily="34" charset="0"/>
                <a:ea typeface="ＭＳ Ｐゴシック" panose="020B0600070205080204" pitchFamily="34" charset="-128"/>
              </a:defRPr>
            </a:lvl3pPr>
            <a:lvl4pPr marL="1600200" indent="-228600">
              <a:spcBef>
                <a:spcPct val="20000"/>
              </a:spcBef>
              <a:buChar char="–"/>
              <a:defRPr>
                <a:solidFill>
                  <a:srgbClr val="A30050"/>
                </a:solidFill>
                <a:latin typeface="Trebuchet MS" panose="020B0703020202090204" pitchFamily="34" charset="0"/>
                <a:ea typeface="ＭＳ Ｐゴシック" panose="020B0600070205080204" pitchFamily="34" charset="-128"/>
              </a:defRPr>
            </a:lvl4pPr>
            <a:lvl5pPr marL="2057400" indent="-228600">
              <a:spcBef>
                <a:spcPct val="20000"/>
              </a:spcBef>
              <a:buChar char="»"/>
              <a:defRPr>
                <a:solidFill>
                  <a:srgbClr val="A30050"/>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rgbClr val="A30050"/>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rgbClr val="A30050"/>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rgbClr val="A30050"/>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rgbClr val="A30050"/>
                </a:solidFill>
                <a:latin typeface="Trebuchet MS" panose="020B0703020202090204" pitchFamily="34" charset="0"/>
                <a:ea typeface="ＭＳ Ｐゴシック" panose="020B0600070205080204" pitchFamily="34" charset="-128"/>
              </a:defRPr>
            </a:lvl9pPr>
          </a:lstStyle>
          <a:p>
            <a:pPr eaLnBrk="1" hangingPunct="1">
              <a:spcBef>
                <a:spcPct val="0"/>
              </a:spcBef>
              <a:buFontTx/>
              <a:buNone/>
              <a:defRPr/>
            </a:pPr>
            <a:r>
              <a:rPr lang="en-GB" altLang="en-US" sz="4267" b="1" dirty="0">
                <a:solidFill>
                  <a:schemeClr val="accent1"/>
                </a:solidFill>
                <a:latin typeface="Calibri" panose="020F0502020204030204" pitchFamily="34" charset="0"/>
                <a:cs typeface="Calibri" panose="020F0502020204030204" pitchFamily="34" charset="0"/>
              </a:rPr>
              <a:t>Point:</a:t>
            </a:r>
            <a:r>
              <a:rPr lang="en-GB" altLang="en-US" sz="4267" dirty="0">
                <a:solidFill>
                  <a:schemeClr val="tx1"/>
                </a:solidFill>
                <a:latin typeface="Calibri" panose="020F0502020204030204" pitchFamily="34" charset="0"/>
                <a:cs typeface="Calibri" panose="020F0502020204030204" pitchFamily="34" charset="0"/>
              </a:rPr>
              <a:t>	What’s important is </a:t>
            </a:r>
            <a:r>
              <a:rPr lang="en-GB" altLang="en-US" sz="4267" u="sng" dirty="0">
                <a:solidFill>
                  <a:srgbClr val="FF0000"/>
                </a:solidFill>
                <a:latin typeface="Calibri" panose="020F0502020204030204" pitchFamily="34" charset="0"/>
                <a:cs typeface="Calibri" panose="020F0502020204030204" pitchFamily="34" charset="0"/>
              </a:rPr>
              <a:t>X</a:t>
            </a:r>
            <a:endParaRPr lang="en-GB" altLang="en-US" sz="4267" dirty="0">
              <a:solidFill>
                <a:srgbClr val="FF0000"/>
              </a:solidFill>
              <a:latin typeface="Calibri" panose="020F0502020204030204" pitchFamily="34" charset="0"/>
              <a:cs typeface="Calibri" panose="020F0502020204030204" pitchFamily="34" charset="0"/>
            </a:endParaRPr>
          </a:p>
          <a:p>
            <a:pPr eaLnBrk="1" hangingPunct="1">
              <a:spcBef>
                <a:spcPct val="0"/>
              </a:spcBef>
              <a:buFontTx/>
              <a:buNone/>
              <a:defRPr/>
            </a:pPr>
            <a:endParaRPr lang="en-GB" altLang="en-US" sz="4267" dirty="0">
              <a:solidFill>
                <a:schemeClr val="tx1"/>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4267" b="1" dirty="0">
                <a:solidFill>
                  <a:schemeClr val="accent1"/>
                </a:solidFill>
                <a:latin typeface="Calibri" panose="020F0502020204030204" pitchFamily="34" charset="0"/>
                <a:cs typeface="Calibri" panose="020F0502020204030204" pitchFamily="34" charset="0"/>
              </a:rPr>
              <a:t>Story: 	</a:t>
            </a:r>
            <a:r>
              <a:rPr lang="en-GB" altLang="en-US" sz="4267" dirty="0">
                <a:solidFill>
                  <a:schemeClr val="tx1"/>
                </a:solidFill>
                <a:latin typeface="Calibri" panose="020F0502020204030204" pitchFamily="34" charset="0"/>
                <a:cs typeface="Calibri" panose="020F0502020204030204" pitchFamily="34" charset="0"/>
              </a:rPr>
              <a:t>Quick anecdote/example</a:t>
            </a:r>
          </a:p>
          <a:p>
            <a:pPr eaLnBrk="1" hangingPunct="1">
              <a:spcBef>
                <a:spcPct val="0"/>
              </a:spcBef>
              <a:buFontTx/>
              <a:buNone/>
              <a:defRPr/>
            </a:pPr>
            <a:endParaRPr lang="en-GB" altLang="en-US" sz="4267" dirty="0">
              <a:solidFill>
                <a:schemeClr val="tx1"/>
              </a:solidFill>
              <a:latin typeface="Calibri" panose="020F0502020204030204" pitchFamily="34" charset="0"/>
              <a:cs typeface="Calibri" panose="020F0502020204030204" pitchFamily="34" charset="0"/>
            </a:endParaRPr>
          </a:p>
          <a:p>
            <a:pPr eaLnBrk="1" hangingPunct="1">
              <a:spcBef>
                <a:spcPct val="0"/>
              </a:spcBef>
              <a:buFontTx/>
              <a:buNone/>
              <a:defRPr/>
            </a:pPr>
            <a:r>
              <a:rPr lang="en-GB" altLang="en-US" sz="4267" b="1" dirty="0">
                <a:solidFill>
                  <a:schemeClr val="accent1"/>
                </a:solidFill>
                <a:latin typeface="Calibri" panose="020F0502020204030204" pitchFamily="34" charset="0"/>
                <a:cs typeface="Calibri" panose="020F0502020204030204" pitchFamily="34" charset="0"/>
              </a:rPr>
              <a:t>Point:</a:t>
            </a:r>
            <a:r>
              <a:rPr lang="en-GB" altLang="en-US" sz="4267" dirty="0">
                <a:solidFill>
                  <a:schemeClr val="tx1"/>
                </a:solidFill>
                <a:latin typeface="Calibri" panose="020F0502020204030204" pitchFamily="34" charset="0"/>
                <a:cs typeface="Calibri" panose="020F0502020204030204" pitchFamily="34" charset="0"/>
              </a:rPr>
              <a:t>	So what this means is…</a:t>
            </a:r>
          </a:p>
        </p:txBody>
      </p:sp>
      <p:sp>
        <p:nvSpPr>
          <p:cNvPr id="94211" name="Title 8">
            <a:extLst>
              <a:ext uri="{FF2B5EF4-FFF2-40B4-BE49-F238E27FC236}">
                <a16:creationId xmlns:a16="http://schemas.microsoft.com/office/drawing/2014/main" id="{A5917FFD-4327-4D44-9153-E003491C23AE}"/>
              </a:ext>
            </a:extLst>
          </p:cNvPr>
          <p:cNvSpPr>
            <a:spLocks noGrp="1"/>
          </p:cNvSpPr>
          <p:nvPr>
            <p:ph type="title"/>
          </p:nvPr>
        </p:nvSpPr>
        <p:spPr>
          <a:xfrm>
            <a:off x="767558" y="433389"/>
            <a:ext cx="7388225" cy="854075"/>
          </a:xfrm>
        </p:spPr>
        <p:txBody>
          <a:bodyPr/>
          <a:lstStyle/>
          <a:p>
            <a:pPr eaLnBrk="1" hangingPunct="1"/>
            <a:r>
              <a:rPr lang="en-GB" altLang="en-US">
                <a:cs typeface="Calibri" panose="020F0502020204030204" pitchFamily="34" charset="0"/>
              </a:rPr>
              <a:t>Making Your Point Powerfully</a:t>
            </a:r>
          </a:p>
        </p:txBody>
      </p:sp>
      <p:sp>
        <p:nvSpPr>
          <p:cNvPr id="94212" name="TextBox 3">
            <a:extLst>
              <a:ext uri="{FF2B5EF4-FFF2-40B4-BE49-F238E27FC236}">
                <a16:creationId xmlns:a16="http://schemas.microsoft.com/office/drawing/2014/main" id="{9716DE7E-8BDE-8A4E-A9E7-96B196A99E1A}"/>
              </a:ext>
            </a:extLst>
          </p:cNvPr>
          <p:cNvSpPr txBox="1">
            <a:spLocks noChangeArrowheads="1"/>
          </p:cNvSpPr>
          <p:nvPr/>
        </p:nvSpPr>
        <p:spPr bwMode="auto">
          <a:xfrm>
            <a:off x="11068845" y="1122364"/>
            <a:ext cx="93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Body</a:t>
            </a:r>
          </a:p>
        </p:txBody>
      </p:sp>
    </p:spTree>
    <p:extLst>
      <p:ext uri="{BB962C8B-B14F-4D97-AF65-F5344CB8AC3E}">
        <p14:creationId xmlns:p14="http://schemas.microsoft.com/office/powerpoint/2010/main" val="3186082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2AC7380-1EB4-164D-88AC-936DD7873204}"/>
              </a:ext>
            </a:extLst>
          </p:cNvPr>
          <p:cNvPicPr>
            <a:picLocks noGrp="1" noChangeAspect="1"/>
          </p:cNvPicPr>
          <p:nvPr>
            <p:ph idx="1"/>
          </p:nvPr>
        </p:nvPicPr>
        <p:blipFill>
          <a:blip r:embed="rId2"/>
          <a:stretch>
            <a:fillRect/>
          </a:stretch>
        </p:blipFill>
        <p:spPr>
          <a:xfrm>
            <a:off x="1621248" y="643467"/>
            <a:ext cx="8949503" cy="5571066"/>
          </a:xfrm>
          <a:prstGeom prst="rect">
            <a:avLst/>
          </a:prstGeom>
        </p:spPr>
      </p:pic>
    </p:spTree>
    <p:extLst>
      <p:ext uri="{BB962C8B-B14F-4D97-AF65-F5344CB8AC3E}">
        <p14:creationId xmlns:p14="http://schemas.microsoft.com/office/powerpoint/2010/main" val="3353205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2788444" y="2263775"/>
            <a:ext cx="6726238" cy="922338"/>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PRACTICE &amp; FEEDBACK</a:t>
            </a:r>
          </a:p>
        </p:txBody>
      </p:sp>
      <p:pic>
        <p:nvPicPr>
          <p:cNvPr id="97283" name="Picture 2" descr="courses.jpeg">
            <a:extLst>
              <a:ext uri="{FF2B5EF4-FFF2-40B4-BE49-F238E27FC236}">
                <a16:creationId xmlns:a16="http://schemas.microsoft.com/office/drawing/2014/main" id="{22257FF0-470B-6C4F-B971-E26BE0BE2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9194" y="3848100"/>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1">
            <a:extLst>
              <a:ext uri="{FF2B5EF4-FFF2-40B4-BE49-F238E27FC236}">
                <a16:creationId xmlns:a16="http://schemas.microsoft.com/office/drawing/2014/main" id="{739E5D06-7FD4-E24F-BEC0-22BF6B7ED7F6}"/>
              </a:ext>
            </a:extLst>
          </p:cNvPr>
          <p:cNvSpPr txBox="1">
            <a:spLocks noChangeArrowheads="1"/>
          </p:cNvSpPr>
          <p:nvPr/>
        </p:nvSpPr>
        <p:spPr bwMode="auto">
          <a:xfrm>
            <a:off x="11057733" y="1011238"/>
            <a:ext cx="650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Your</a:t>
            </a:r>
          </a:p>
          <a:p>
            <a:pPr algn="ctr"/>
            <a:r>
              <a:rPr lang="en-US" altLang="en-US">
                <a:solidFill>
                  <a:schemeClr val="bg1"/>
                </a:solidFill>
              </a:rPr>
              <a:t>Turn</a:t>
            </a:r>
          </a:p>
        </p:txBody>
      </p:sp>
    </p:spTree>
    <p:extLst>
      <p:ext uri="{BB962C8B-B14F-4D97-AF65-F5344CB8AC3E}">
        <p14:creationId xmlns:p14="http://schemas.microsoft.com/office/powerpoint/2010/main" val="3621810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D5181331-D90E-CC4C-9EE2-54069A4B8608}"/>
              </a:ext>
            </a:extLst>
          </p:cNvPr>
          <p:cNvSpPr>
            <a:spLocks noGrp="1"/>
          </p:cNvSpPr>
          <p:nvPr>
            <p:ph type="title"/>
          </p:nvPr>
        </p:nvSpPr>
        <p:spPr>
          <a:xfrm>
            <a:off x="762795" y="387351"/>
            <a:ext cx="7388225" cy="854075"/>
          </a:xfrm>
        </p:spPr>
        <p:txBody>
          <a:bodyPr/>
          <a:lstStyle/>
          <a:p>
            <a:r>
              <a:rPr lang="en-US" altLang="en-US" sz="4000" dirty="0"/>
              <a:t>Re-Cap Session &amp; Action Plan?</a:t>
            </a:r>
          </a:p>
        </p:txBody>
      </p:sp>
      <p:sp>
        <p:nvSpPr>
          <p:cNvPr id="98307" name="Content Placeholder 2">
            <a:extLst>
              <a:ext uri="{FF2B5EF4-FFF2-40B4-BE49-F238E27FC236}">
                <a16:creationId xmlns:a16="http://schemas.microsoft.com/office/drawing/2014/main" id="{88820D26-7ED7-6E4D-9B11-059FBFB2D2FB}"/>
              </a:ext>
            </a:extLst>
          </p:cNvPr>
          <p:cNvSpPr>
            <a:spLocks noGrp="1"/>
          </p:cNvSpPr>
          <p:nvPr>
            <p:ph idx="1"/>
          </p:nvPr>
        </p:nvSpPr>
        <p:spPr>
          <a:xfrm>
            <a:off x="762795" y="2239329"/>
            <a:ext cx="11180763" cy="4968875"/>
          </a:xfrm>
        </p:spPr>
        <p:txBody>
          <a:bodyPr/>
          <a:lstStyle/>
          <a:p>
            <a:r>
              <a:rPr lang="en-US" altLang="en-US" sz="4000" dirty="0"/>
              <a:t>Best Practice</a:t>
            </a:r>
          </a:p>
          <a:p>
            <a:r>
              <a:rPr lang="en-US" altLang="en-US" sz="4000" dirty="0"/>
              <a:t>Simple Structures</a:t>
            </a:r>
          </a:p>
          <a:p>
            <a:r>
              <a:rPr lang="en-US" altLang="en-US" sz="4000" dirty="0"/>
              <a:t>Impact of non-</a:t>
            </a:r>
            <a:r>
              <a:rPr lang="en-US" altLang="en-US" sz="4000" dirty="0" err="1"/>
              <a:t>verbals</a:t>
            </a:r>
            <a:endParaRPr lang="en-US" altLang="en-US" sz="4000" dirty="0"/>
          </a:p>
          <a:p>
            <a:r>
              <a:rPr lang="en-US" altLang="en-US" sz="4000" dirty="0"/>
              <a:t>Coping with nerves</a:t>
            </a:r>
          </a:p>
          <a:p>
            <a:r>
              <a:rPr lang="en-US" altLang="en-US" sz="4000" dirty="0"/>
              <a:t>Practice &amp; Feedback </a:t>
            </a:r>
          </a:p>
          <a:p>
            <a:endParaRPr lang="en-US" altLang="en-US" dirty="0"/>
          </a:p>
        </p:txBody>
      </p:sp>
      <p:sp>
        <p:nvSpPr>
          <p:cNvPr id="98308" name="TextBox 1">
            <a:extLst>
              <a:ext uri="{FF2B5EF4-FFF2-40B4-BE49-F238E27FC236}">
                <a16:creationId xmlns:a16="http://schemas.microsoft.com/office/drawing/2014/main" id="{464EC34C-2940-5945-9306-D06498379445}"/>
              </a:ext>
            </a:extLst>
          </p:cNvPr>
          <p:cNvSpPr txBox="1">
            <a:spLocks noChangeArrowheads="1"/>
          </p:cNvSpPr>
          <p:nvPr/>
        </p:nvSpPr>
        <p:spPr bwMode="auto">
          <a:xfrm>
            <a:off x="11045033" y="987425"/>
            <a:ext cx="8016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Take</a:t>
            </a:r>
          </a:p>
          <a:p>
            <a:pPr algn="ctr"/>
            <a:r>
              <a:rPr lang="en-US" altLang="en-US">
                <a:solidFill>
                  <a:schemeClr val="bg1"/>
                </a:solidFill>
              </a:rPr>
              <a:t>Away?</a:t>
            </a:r>
          </a:p>
        </p:txBody>
      </p:sp>
    </p:spTree>
    <p:extLst>
      <p:ext uri="{BB962C8B-B14F-4D97-AF65-F5344CB8AC3E}">
        <p14:creationId xmlns:p14="http://schemas.microsoft.com/office/powerpoint/2010/main" val="2752414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0636422-09DD-E14D-946D-70287C700A1C}"/>
              </a:ext>
            </a:extLst>
          </p:cNvPr>
          <p:cNvPicPr>
            <a:picLocks noChangeAspect="1"/>
          </p:cNvPicPr>
          <p:nvPr/>
        </p:nvPicPr>
        <p:blipFill>
          <a:blip r:embed="rId2"/>
          <a:stretch>
            <a:fillRect/>
          </a:stretch>
        </p:blipFill>
        <p:spPr>
          <a:xfrm>
            <a:off x="5458965" y="787651"/>
            <a:ext cx="6089568" cy="5282698"/>
          </a:xfrm>
          <a:prstGeom prst="rect">
            <a:avLst/>
          </a:prstGeom>
        </p:spPr>
      </p:pic>
      <p:sp>
        <p:nvSpPr>
          <p:cNvPr id="99330" name="Title 1">
            <a:extLst>
              <a:ext uri="{FF2B5EF4-FFF2-40B4-BE49-F238E27FC236}">
                <a16:creationId xmlns:a16="http://schemas.microsoft.com/office/drawing/2014/main" id="{B87443BD-B648-ED45-ABDA-C3174DAE5003}"/>
              </a:ext>
            </a:extLst>
          </p:cNvPr>
          <p:cNvSpPr>
            <a:spLocks noGrp="1"/>
          </p:cNvSpPr>
          <p:nvPr>
            <p:ph type="ctrTitle"/>
          </p:nvPr>
        </p:nvSpPr>
        <p:spPr>
          <a:xfrm>
            <a:off x="804672" y="802813"/>
            <a:ext cx="3348227" cy="2626187"/>
          </a:xfrm>
        </p:spPr>
        <p:txBody>
          <a:bodyPr anchor="b">
            <a:normAutofit/>
          </a:bodyPr>
          <a:lstStyle/>
          <a:p>
            <a:pPr algn="l"/>
            <a:r>
              <a:rPr lang="en-US" altLang="en-US" sz="4000" b="1" dirty="0">
                <a:solidFill>
                  <a:srgbClr val="C00000"/>
                </a:solidFill>
              </a:rPr>
              <a:t>Presenting with Impact</a:t>
            </a:r>
          </a:p>
        </p:txBody>
      </p:sp>
      <p:sp>
        <p:nvSpPr>
          <p:cNvPr id="99331" name="Subtitle 2">
            <a:extLst>
              <a:ext uri="{FF2B5EF4-FFF2-40B4-BE49-F238E27FC236}">
                <a16:creationId xmlns:a16="http://schemas.microsoft.com/office/drawing/2014/main" id="{9224E610-5276-8244-922A-3537DDAB6508}"/>
              </a:ext>
            </a:extLst>
          </p:cNvPr>
          <p:cNvSpPr>
            <a:spLocks noGrp="1"/>
          </p:cNvSpPr>
          <p:nvPr>
            <p:ph type="subTitle" idx="1"/>
          </p:nvPr>
        </p:nvSpPr>
        <p:spPr>
          <a:xfrm>
            <a:off x="804672" y="3883487"/>
            <a:ext cx="3348228" cy="928494"/>
          </a:xfrm>
        </p:spPr>
        <p:txBody>
          <a:bodyPr anchor="t">
            <a:normAutofit fontScale="85000" lnSpcReduction="20000"/>
          </a:bodyPr>
          <a:lstStyle/>
          <a:p>
            <a:pPr algn="l"/>
            <a:r>
              <a:rPr lang="en-US" altLang="en-US" sz="2000" dirty="0">
                <a:solidFill>
                  <a:schemeClr val="bg1">
                    <a:lumMod val="85000"/>
                    <a:lumOff val="15000"/>
                  </a:schemeClr>
                </a:solidFill>
              </a:rPr>
              <a:t>Apropos Productions Ltd.</a:t>
            </a:r>
          </a:p>
          <a:p>
            <a:pPr algn="l"/>
            <a:r>
              <a:rPr lang="en-US" altLang="en-US" sz="2000" dirty="0" err="1">
                <a:solidFill>
                  <a:schemeClr val="bg1">
                    <a:lumMod val="85000"/>
                    <a:lumOff val="15000"/>
                  </a:schemeClr>
                </a:solidFill>
              </a:rPr>
              <a:t>info@aproposltd.net</a:t>
            </a:r>
            <a:endParaRPr lang="en-US" altLang="en-US" sz="2000" dirty="0">
              <a:solidFill>
                <a:schemeClr val="bg1">
                  <a:lumMod val="85000"/>
                  <a:lumOff val="15000"/>
                </a:schemeClr>
              </a:solidFill>
            </a:endParaRPr>
          </a:p>
          <a:p>
            <a:pPr algn="l"/>
            <a:r>
              <a:rPr lang="en-US" altLang="en-US" sz="2000" dirty="0" err="1">
                <a:solidFill>
                  <a:schemeClr val="bg1">
                    <a:lumMod val="85000"/>
                    <a:lumOff val="15000"/>
                  </a:schemeClr>
                </a:solidFill>
              </a:rPr>
              <a:t>www.aproposltd.net</a:t>
            </a:r>
            <a:endParaRPr lang="en-US" altLang="en-US" sz="2000" dirty="0">
              <a:solidFill>
                <a:schemeClr val="bg1">
                  <a:lumMod val="85000"/>
                  <a:lumOff val="15000"/>
                </a:schemeClr>
              </a:solidFill>
            </a:endParaRPr>
          </a:p>
        </p:txBody>
      </p:sp>
      <p:sp>
        <p:nvSpPr>
          <p:cNvPr id="138" name="Rectangle 137">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0481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3369470" y="2708276"/>
            <a:ext cx="5419725" cy="923925"/>
          </a:xfrm>
          <a:prstGeom prst="rect">
            <a:avLst/>
          </a:prstGeom>
          <a:noFill/>
        </p:spPr>
        <p:txBody>
          <a:bodyPr wrap="none">
            <a:spAutoFit/>
          </a:bodyPr>
          <a:lstStyle/>
          <a:p>
            <a:pPr>
              <a:defRPr/>
            </a:pPr>
            <a:r>
              <a:rPr lang="en-US" sz="5399" b="1" dirty="0">
                <a:solidFill>
                  <a:srgbClr val="666666"/>
                </a:solidFill>
                <a:latin typeface="Calibri" panose="020F0502020204030204" pitchFamily="34" charset="0"/>
                <a:cs typeface="Calibri" panose="020F0502020204030204" pitchFamily="34" charset="0"/>
              </a:rPr>
              <a:t>BETTER PRACTICE </a:t>
            </a:r>
          </a:p>
        </p:txBody>
      </p:sp>
      <p:sp>
        <p:nvSpPr>
          <p:cNvPr id="35843" name="TextBox 4">
            <a:extLst>
              <a:ext uri="{FF2B5EF4-FFF2-40B4-BE49-F238E27FC236}">
                <a16:creationId xmlns:a16="http://schemas.microsoft.com/office/drawing/2014/main" id="{A19C5923-B766-9F4D-A4F5-F2C7111EF783}"/>
              </a:ext>
            </a:extLst>
          </p:cNvPr>
          <p:cNvSpPr txBox="1">
            <a:spLocks noChangeArrowheads="1"/>
          </p:cNvSpPr>
          <p:nvPr/>
        </p:nvSpPr>
        <p:spPr bwMode="auto">
          <a:xfrm>
            <a:off x="10921207" y="987426"/>
            <a:ext cx="111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What do </a:t>
            </a:r>
          </a:p>
          <a:p>
            <a:pPr algn="ctr"/>
            <a:r>
              <a:rPr lang="en-US" altLang="en-US">
                <a:solidFill>
                  <a:schemeClr val="bg1"/>
                </a:solidFill>
              </a:rPr>
              <a:t>you like?</a:t>
            </a:r>
          </a:p>
        </p:txBody>
      </p:sp>
      <p:pic>
        <p:nvPicPr>
          <p:cNvPr id="35844" name="Picture 5" descr="courses.jpeg">
            <a:extLst>
              <a:ext uri="{FF2B5EF4-FFF2-40B4-BE49-F238E27FC236}">
                <a16:creationId xmlns:a16="http://schemas.microsoft.com/office/drawing/2014/main" id="{A709C318-C1ED-444F-B57F-BCA33686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9194" y="3848100"/>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758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AA5636E-8BDC-5C41-82C0-8195B67E6A52}"/>
              </a:ext>
            </a:extLst>
          </p:cNvPr>
          <p:cNvSpPr>
            <a:spLocks noChangeArrowheads="1"/>
          </p:cNvSpPr>
          <p:nvPr/>
        </p:nvSpPr>
        <p:spPr bwMode="auto">
          <a:xfrm>
            <a:off x="3432969" y="506414"/>
            <a:ext cx="184150" cy="369887"/>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900">
                <a:solidFill>
                  <a:schemeClr val="tx1"/>
                </a:solidFill>
                <a:latin typeface="Calibri" panose="020F0502020204030204" pitchFamily="34" charset="0"/>
              </a:defRPr>
            </a:lvl9pPr>
          </a:lstStyle>
          <a:p>
            <a:pPr>
              <a:spcBef>
                <a:spcPct val="0"/>
              </a:spcBef>
              <a:buFontTx/>
              <a:buNone/>
            </a:pPr>
            <a:endParaRPr lang="en-GB" altLang="en-US" sz="1800">
              <a:latin typeface="Times" pitchFamily="2" charset="0"/>
              <a:ea typeface="MS PGothic" panose="020B0600070205080204" pitchFamily="34" charset="-128"/>
            </a:endParaRPr>
          </a:p>
        </p:txBody>
      </p:sp>
      <p:sp>
        <p:nvSpPr>
          <p:cNvPr id="36867" name="Rectangle 3">
            <a:extLst>
              <a:ext uri="{FF2B5EF4-FFF2-40B4-BE49-F238E27FC236}">
                <a16:creationId xmlns:a16="http://schemas.microsoft.com/office/drawing/2014/main" id="{47C02570-ED21-8E47-9844-8B4ACBB08C7F}"/>
              </a:ext>
            </a:extLst>
          </p:cNvPr>
          <p:cNvSpPr>
            <a:spLocks noGrp="1"/>
          </p:cNvSpPr>
          <p:nvPr>
            <p:ph type="title"/>
          </p:nvPr>
        </p:nvSpPr>
        <p:spPr>
          <a:xfrm>
            <a:off x="1991520" y="568326"/>
            <a:ext cx="7712075" cy="714375"/>
          </a:xfrm>
        </p:spPr>
        <p:txBody>
          <a:bodyPr/>
          <a:lstStyle/>
          <a:p>
            <a:pPr algn="ctr" eaLnBrk="1" hangingPunct="1"/>
            <a:r>
              <a:rPr lang="en-US" altLang="en-US" sz="4000" b="1">
                <a:cs typeface="Calibri" panose="020F0502020204030204" pitchFamily="34" charset="0"/>
              </a:rPr>
              <a:t>Good &amp; Bad </a:t>
            </a:r>
          </a:p>
        </p:txBody>
      </p:sp>
      <p:sp>
        <p:nvSpPr>
          <p:cNvPr id="36868" name="Rectangle 4">
            <a:extLst>
              <a:ext uri="{FF2B5EF4-FFF2-40B4-BE49-F238E27FC236}">
                <a16:creationId xmlns:a16="http://schemas.microsoft.com/office/drawing/2014/main" id="{B34622AE-035C-7B4E-B97F-8E9A37D75104}"/>
              </a:ext>
            </a:extLst>
          </p:cNvPr>
          <p:cNvSpPr>
            <a:spLocks noGrp="1"/>
          </p:cNvSpPr>
          <p:nvPr>
            <p:ph sz="half" idx="1"/>
          </p:nvPr>
        </p:nvSpPr>
        <p:spPr>
          <a:xfrm>
            <a:off x="1353344" y="1654175"/>
            <a:ext cx="4953000" cy="5126038"/>
          </a:xfrm>
        </p:spPr>
        <p:txBody>
          <a:bodyPr/>
          <a:lstStyle/>
          <a:p>
            <a:pPr marL="0" indent="0" algn="ctr">
              <a:buNone/>
            </a:pPr>
            <a:r>
              <a:rPr lang="en-US" altLang="en-US"/>
              <a:t>Things you love?</a:t>
            </a:r>
          </a:p>
        </p:txBody>
      </p:sp>
      <p:sp>
        <p:nvSpPr>
          <p:cNvPr id="36869" name="Rectangle 5">
            <a:extLst>
              <a:ext uri="{FF2B5EF4-FFF2-40B4-BE49-F238E27FC236}">
                <a16:creationId xmlns:a16="http://schemas.microsoft.com/office/drawing/2014/main" id="{3681AD0C-85FC-E445-A61F-AF64B707582C}"/>
              </a:ext>
            </a:extLst>
          </p:cNvPr>
          <p:cNvSpPr>
            <a:spLocks noGrp="1"/>
          </p:cNvSpPr>
          <p:nvPr>
            <p:ph sz="half" idx="2"/>
          </p:nvPr>
        </p:nvSpPr>
        <p:spPr>
          <a:xfrm>
            <a:off x="6233320" y="1654175"/>
            <a:ext cx="4037013" cy="4038600"/>
          </a:xfrm>
        </p:spPr>
        <p:txBody>
          <a:bodyPr/>
          <a:lstStyle/>
          <a:p>
            <a:pPr marL="0" indent="0" algn="ctr">
              <a:buNone/>
            </a:pPr>
            <a:r>
              <a:rPr lang="en-US" altLang="en-US"/>
              <a:t>Things you hate?</a:t>
            </a:r>
          </a:p>
        </p:txBody>
      </p:sp>
      <p:pic>
        <p:nvPicPr>
          <p:cNvPr id="36870" name="Picture 5">
            <a:extLst>
              <a:ext uri="{FF2B5EF4-FFF2-40B4-BE49-F238E27FC236}">
                <a16:creationId xmlns:a16="http://schemas.microsoft.com/office/drawing/2014/main" id="{6E4A13BD-D785-0C41-A9B3-93452E5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545" y="2360614"/>
            <a:ext cx="46767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a:extLst>
              <a:ext uri="{FF2B5EF4-FFF2-40B4-BE49-F238E27FC236}">
                <a16:creationId xmlns:a16="http://schemas.microsoft.com/office/drawing/2014/main" id="{937AFCF3-49E5-D544-9D7C-52C0A5A8E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395" y="2936876"/>
            <a:ext cx="29622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
            <a:extLst>
              <a:ext uri="{FF2B5EF4-FFF2-40B4-BE49-F238E27FC236}">
                <a16:creationId xmlns:a16="http://schemas.microsoft.com/office/drawing/2014/main" id="{CF81645B-6ED1-9048-982C-D7E8E49E6F50}"/>
              </a:ext>
            </a:extLst>
          </p:cNvPr>
          <p:cNvSpPr txBox="1">
            <a:spLocks noChangeArrowheads="1"/>
          </p:cNvSpPr>
          <p:nvPr/>
        </p:nvSpPr>
        <p:spPr bwMode="auto">
          <a:xfrm>
            <a:off x="11045032" y="1022351"/>
            <a:ext cx="88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r>
              <a:rPr lang="en-US" altLang="en-US">
                <a:solidFill>
                  <a:schemeClr val="bg1"/>
                </a:solidFill>
              </a:rPr>
              <a:t>Group </a:t>
            </a:r>
          </a:p>
          <a:p>
            <a:r>
              <a:rPr lang="en-US" altLang="en-US">
                <a:solidFill>
                  <a:schemeClr val="bg1"/>
                </a:solidFill>
              </a:rPr>
              <a:t>Work</a:t>
            </a:r>
          </a:p>
        </p:txBody>
      </p:sp>
    </p:spTree>
    <p:extLst>
      <p:ext uri="{BB962C8B-B14F-4D97-AF65-F5344CB8AC3E}">
        <p14:creationId xmlns:p14="http://schemas.microsoft.com/office/powerpoint/2010/main" val="42322303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Diagram 1">
            <a:extLst>
              <a:ext uri="{FF2B5EF4-FFF2-40B4-BE49-F238E27FC236}">
                <a16:creationId xmlns:a16="http://schemas.microsoft.com/office/drawing/2014/main" id="{A18A1291-1FA4-134D-ABDB-694F7693F8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94" y="88900"/>
            <a:ext cx="81534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a16="http://schemas.microsoft.com/office/drawing/2014/main" id="{8FC89105-FF34-1A44-BDFC-93A56D6FCB12}"/>
              </a:ext>
            </a:extLst>
          </p:cNvPr>
          <p:cNvSpPr txBox="1">
            <a:spLocks noChangeArrowheads="1"/>
          </p:cNvSpPr>
          <p:nvPr/>
        </p:nvSpPr>
        <p:spPr bwMode="auto">
          <a:xfrm>
            <a:off x="10903745" y="1011238"/>
            <a:ext cx="112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Common</a:t>
            </a:r>
          </a:p>
          <a:p>
            <a:pPr algn="ctr"/>
            <a:r>
              <a:rPr lang="en-US" altLang="en-US">
                <a:solidFill>
                  <a:schemeClr val="bg1"/>
                </a:solidFill>
              </a:rPr>
              <a:t>Topics</a:t>
            </a:r>
          </a:p>
        </p:txBody>
      </p:sp>
    </p:spTree>
    <p:extLst>
      <p:ext uri="{BB962C8B-B14F-4D97-AF65-F5344CB8AC3E}">
        <p14:creationId xmlns:p14="http://schemas.microsoft.com/office/powerpoint/2010/main" val="19129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657BB-0A49-E34E-AA3D-7B2C88F6E427}"/>
              </a:ext>
            </a:extLst>
          </p:cNvPr>
          <p:cNvSpPr txBox="1"/>
          <p:nvPr/>
        </p:nvSpPr>
        <p:spPr>
          <a:xfrm>
            <a:off x="2329657" y="2708276"/>
            <a:ext cx="7531100" cy="923925"/>
          </a:xfrm>
          <a:prstGeom prst="rect">
            <a:avLst/>
          </a:prstGeom>
          <a:noFill/>
        </p:spPr>
        <p:txBody>
          <a:bodyPr wrap="none">
            <a:spAutoFit/>
          </a:bodyPr>
          <a:lstStyle/>
          <a:p>
            <a:pPr algn="ctr">
              <a:defRPr/>
            </a:pPr>
            <a:r>
              <a:rPr lang="en-US" sz="5399" b="1" dirty="0">
                <a:solidFill>
                  <a:srgbClr val="666666"/>
                </a:solidFill>
                <a:latin typeface="Calibri" panose="020F0502020204030204" pitchFamily="34" charset="0"/>
                <a:cs typeface="Calibri" panose="020F0502020204030204" pitchFamily="34" charset="0"/>
              </a:rPr>
              <a:t>NON-VERBALS &amp; VISUALS</a:t>
            </a:r>
          </a:p>
        </p:txBody>
      </p:sp>
      <p:sp>
        <p:nvSpPr>
          <p:cNvPr id="39939" name="TextBox 1">
            <a:extLst>
              <a:ext uri="{FF2B5EF4-FFF2-40B4-BE49-F238E27FC236}">
                <a16:creationId xmlns:a16="http://schemas.microsoft.com/office/drawing/2014/main" id="{8D636EEE-413D-8C40-8F97-56329D0FC70C}"/>
              </a:ext>
            </a:extLst>
          </p:cNvPr>
          <p:cNvSpPr txBox="1">
            <a:spLocks noChangeArrowheads="1"/>
          </p:cNvSpPr>
          <p:nvPr/>
        </p:nvSpPr>
        <p:spPr bwMode="auto">
          <a:xfrm>
            <a:off x="10624344" y="809626"/>
            <a:ext cx="1582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What you say</a:t>
            </a:r>
          </a:p>
          <a:p>
            <a:pPr algn="ctr"/>
            <a:r>
              <a:rPr lang="en-US" altLang="en-US">
                <a:solidFill>
                  <a:schemeClr val="bg1"/>
                </a:solidFill>
              </a:rPr>
              <a:t>&amp; how you </a:t>
            </a:r>
          </a:p>
          <a:p>
            <a:pPr algn="ctr"/>
            <a:r>
              <a:rPr lang="en-US" altLang="en-US">
                <a:solidFill>
                  <a:schemeClr val="bg1"/>
                </a:solidFill>
              </a:rPr>
              <a:t>say it!</a:t>
            </a:r>
          </a:p>
        </p:txBody>
      </p:sp>
      <p:pic>
        <p:nvPicPr>
          <p:cNvPr id="5" name="Picture 2" descr="courses.jpeg">
            <a:extLst>
              <a:ext uri="{FF2B5EF4-FFF2-40B4-BE49-F238E27FC236}">
                <a16:creationId xmlns:a16="http://schemas.microsoft.com/office/drawing/2014/main" id="{FE669A23-5C6E-F14D-901B-BA9C0EB10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094" y="3657600"/>
            <a:ext cx="3683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06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2">
            <a:extLst>
              <a:ext uri="{FF2B5EF4-FFF2-40B4-BE49-F238E27FC236}">
                <a16:creationId xmlns:a16="http://schemas.microsoft.com/office/drawing/2014/main" id="{C40D1857-24B8-1C44-B3C3-6EA19DB99A23}"/>
              </a:ext>
            </a:extLst>
          </p:cNvPr>
          <p:cNvSpPr>
            <a:spLocks noGrp="1"/>
          </p:cNvSpPr>
          <p:nvPr>
            <p:ph type="title" idx="4294967295"/>
          </p:nvPr>
        </p:nvSpPr>
        <p:spPr>
          <a:xfrm>
            <a:off x="527845" y="549275"/>
            <a:ext cx="8304213" cy="762000"/>
          </a:xfrm>
        </p:spPr>
        <p:txBody>
          <a:bodyPr/>
          <a:lstStyle/>
          <a:p>
            <a:r>
              <a:rPr lang="en-GB" altLang="en-US" b="1" dirty="0"/>
              <a:t>Impact on others: face to face</a:t>
            </a:r>
            <a:endParaRPr lang="en-US" altLang="en-US" b="1" dirty="0"/>
          </a:p>
        </p:txBody>
      </p:sp>
      <p:sp>
        <p:nvSpPr>
          <p:cNvPr id="40963" name="TextBox 2">
            <a:extLst>
              <a:ext uri="{FF2B5EF4-FFF2-40B4-BE49-F238E27FC236}">
                <a16:creationId xmlns:a16="http://schemas.microsoft.com/office/drawing/2014/main" id="{990B82B8-0306-4449-B229-715B0E27F2CE}"/>
              </a:ext>
            </a:extLst>
          </p:cNvPr>
          <p:cNvSpPr txBox="1">
            <a:spLocks noChangeArrowheads="1"/>
          </p:cNvSpPr>
          <p:nvPr/>
        </p:nvSpPr>
        <p:spPr bwMode="auto">
          <a:xfrm>
            <a:off x="10913270" y="930275"/>
            <a:ext cx="11461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cs typeface="ヒラギノ角ゴ ProN W3" panose="020B0300000000000000" pitchFamily="34" charset="-128"/>
                <a:sym typeface="Arial" panose="020B0604020202020204" pitchFamily="34" charset="0"/>
              </a:defRPr>
            </a:lvl9pPr>
          </a:lstStyle>
          <a:p>
            <a:pPr algn="ctr"/>
            <a:r>
              <a:rPr lang="en-US" altLang="en-US">
                <a:solidFill>
                  <a:schemeClr val="bg1"/>
                </a:solidFill>
              </a:rPr>
              <a:t>Mehrabin</a:t>
            </a:r>
          </a:p>
          <a:p>
            <a:pPr algn="ctr"/>
            <a:r>
              <a:rPr lang="en-US" altLang="en-US">
                <a:solidFill>
                  <a:schemeClr val="bg1"/>
                </a:solidFill>
              </a:rPr>
              <a:t>Study </a:t>
            </a:r>
          </a:p>
          <a:p>
            <a:pPr algn="ctr"/>
            <a:r>
              <a:rPr lang="en-US" altLang="en-US">
                <a:solidFill>
                  <a:schemeClr val="bg1"/>
                </a:solidFill>
              </a:rPr>
              <a:t>UCLA </a:t>
            </a:r>
          </a:p>
        </p:txBody>
      </p:sp>
      <p:pic>
        <p:nvPicPr>
          <p:cNvPr id="2" name="Picture 1">
            <a:extLst>
              <a:ext uri="{FF2B5EF4-FFF2-40B4-BE49-F238E27FC236}">
                <a16:creationId xmlns:a16="http://schemas.microsoft.com/office/drawing/2014/main" id="{AAFA20EB-BAC7-6549-8F86-8C3B69DEB21F}"/>
              </a:ext>
            </a:extLst>
          </p:cNvPr>
          <p:cNvPicPr>
            <a:picLocks noChangeAspect="1"/>
          </p:cNvPicPr>
          <p:nvPr/>
        </p:nvPicPr>
        <p:blipFill>
          <a:blip r:embed="rId3"/>
          <a:stretch>
            <a:fillRect/>
          </a:stretch>
        </p:blipFill>
        <p:spPr>
          <a:xfrm>
            <a:off x="1168400" y="1503680"/>
            <a:ext cx="9651678" cy="3933586"/>
          </a:xfrm>
          <a:prstGeom prst="rect">
            <a:avLst/>
          </a:prstGeom>
        </p:spPr>
      </p:pic>
    </p:spTree>
    <p:extLst>
      <p:ext uri="{BB962C8B-B14F-4D97-AF65-F5344CB8AC3E}">
        <p14:creationId xmlns:p14="http://schemas.microsoft.com/office/powerpoint/2010/main" val="2079380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976</Words>
  <Application>Microsoft Macintosh PowerPoint</Application>
  <PresentationFormat>Widescreen</PresentationFormat>
  <Paragraphs>339</Paragraphs>
  <Slides>44</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MS PGothic</vt:lpstr>
      <vt:lpstr>MS PGothic</vt:lpstr>
      <vt:lpstr>Arial</vt:lpstr>
      <vt:lpstr>Calibri</vt:lpstr>
      <vt:lpstr>Calibri Light</vt:lpstr>
      <vt:lpstr>Gill Sans MT</vt:lpstr>
      <vt:lpstr>Times</vt:lpstr>
      <vt:lpstr>Times New Roman</vt:lpstr>
      <vt:lpstr>Trebuchet MS</vt:lpstr>
      <vt:lpstr>ヒラギノ角ゴ ProN W3</vt:lpstr>
      <vt:lpstr>Office Theme</vt:lpstr>
      <vt:lpstr>Presenting with Impact</vt:lpstr>
      <vt:lpstr> OBJECTIVES </vt:lpstr>
      <vt:lpstr>Introductions</vt:lpstr>
      <vt:lpstr>How do they feel about you? How do feel about them?</vt:lpstr>
      <vt:lpstr>PowerPoint Presentation</vt:lpstr>
      <vt:lpstr>Good &amp; Bad </vt:lpstr>
      <vt:lpstr>PowerPoint Presentation</vt:lpstr>
      <vt:lpstr>PowerPoint Presentation</vt:lpstr>
      <vt:lpstr>Impact on others: face to face</vt:lpstr>
      <vt:lpstr>PowerPoint Presentation</vt:lpstr>
      <vt:lpstr>PowerPoint Presentation</vt:lpstr>
      <vt:lpstr>PowerPoint Presentation</vt:lpstr>
      <vt:lpstr>Visual Verbal</vt:lpstr>
      <vt:lpstr>PowerPoint Presentation</vt:lpstr>
      <vt:lpstr>PowerPoint Presentation</vt:lpstr>
      <vt:lpstr>All About Ian</vt:lpstr>
      <vt:lpstr>Ian’s Story?</vt:lpstr>
      <vt:lpstr>PowerPoint Presentation</vt:lpstr>
      <vt:lpstr>PowerPoint Presentation</vt:lpstr>
      <vt:lpstr>PowerPoint Presentation</vt:lpstr>
      <vt:lpstr>PowerPoint Presentation</vt:lpstr>
      <vt:lpstr>PowerPoint Presentation</vt:lpstr>
      <vt:lpstr>PowerPoint Presentation</vt:lpstr>
      <vt:lpstr>Nerves or Excitement?</vt:lpstr>
      <vt:lpstr>PowerPoint Presentation</vt:lpstr>
      <vt:lpstr>10 Biggest Fears </vt:lpstr>
      <vt:lpstr>PowerPoint Presentation</vt:lpstr>
      <vt:lpstr>Antidotes</vt:lpstr>
      <vt:lpstr>Areas you can CONTROL: 4Cs</vt:lpstr>
      <vt:lpstr>PowerPoint Presentation</vt:lpstr>
      <vt:lpstr>Consonants for Clarity</vt:lpstr>
      <vt:lpstr>PowerPoint Presentation</vt:lpstr>
      <vt:lpstr>I Want My Audience To…</vt:lpstr>
      <vt:lpstr>Shape Of Your Talk</vt:lpstr>
      <vt:lpstr>Shape Of Your Talk</vt:lpstr>
      <vt:lpstr>Introduction: simple ABCD</vt:lpstr>
      <vt:lpstr>PowerPoint Presentation</vt:lpstr>
      <vt:lpstr>POP or 3 FFFs</vt:lpstr>
      <vt:lpstr>Position – Reason – Example - Proposal</vt:lpstr>
      <vt:lpstr>Making Your Point Powerfully</vt:lpstr>
      <vt:lpstr>PowerPoint Presentation</vt:lpstr>
      <vt:lpstr>PowerPoint Presentation</vt:lpstr>
      <vt:lpstr>Re-Cap Session &amp; Action Plan?</vt:lpstr>
      <vt:lpstr>Presenting with Impact</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with Impact</dc:title>
  <dc:creator>Paul Dubois</dc:creator>
  <cp:lastModifiedBy>Paul Dubois</cp:lastModifiedBy>
  <cp:revision>4</cp:revision>
  <dcterms:created xsi:type="dcterms:W3CDTF">2018-07-12T15:05:12Z</dcterms:created>
  <dcterms:modified xsi:type="dcterms:W3CDTF">2018-07-12T15:33:26Z</dcterms:modified>
</cp:coreProperties>
</file>